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713" r:id="rId5"/>
  </p:sldMasterIdLst>
  <p:notesMasterIdLst>
    <p:notesMasterId r:id="rId33"/>
  </p:notesMasterIdLst>
  <p:sldIdLst>
    <p:sldId id="304" r:id="rId6"/>
    <p:sldId id="270" r:id="rId7"/>
    <p:sldId id="260" r:id="rId8"/>
    <p:sldId id="279" r:id="rId9"/>
    <p:sldId id="310" r:id="rId10"/>
    <p:sldId id="311" r:id="rId11"/>
    <p:sldId id="313" r:id="rId12"/>
    <p:sldId id="314" r:id="rId13"/>
    <p:sldId id="312" r:id="rId14"/>
    <p:sldId id="316" r:id="rId15"/>
    <p:sldId id="317" r:id="rId16"/>
    <p:sldId id="318" r:id="rId17"/>
    <p:sldId id="319" r:id="rId18"/>
    <p:sldId id="315" r:id="rId19"/>
    <p:sldId id="320" r:id="rId20"/>
    <p:sldId id="324" r:id="rId21"/>
    <p:sldId id="323" r:id="rId22"/>
    <p:sldId id="322" r:id="rId23"/>
    <p:sldId id="326" r:id="rId24"/>
    <p:sldId id="331" r:id="rId25"/>
    <p:sldId id="327" r:id="rId26"/>
    <p:sldId id="328" r:id="rId27"/>
    <p:sldId id="325" r:id="rId28"/>
    <p:sldId id="309" r:id="rId29"/>
    <p:sldId id="308" r:id="rId30"/>
    <p:sldId id="329" r:id="rId31"/>
    <p:sldId id="330" r:id="rId32"/>
  </p:sldIdLst>
  <p:sldSz cx="9144000" cy="5143500" type="screen16x9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0" userDrawn="1">
          <p15:clr>
            <a:srgbClr val="A4A3A4"/>
          </p15:clr>
        </p15:guide>
        <p15:guide id="2" pos="2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  <a:srgbClr val="FF33CC"/>
    <a:srgbClr val="05C3DD"/>
    <a:srgbClr val="F2F6F7"/>
    <a:srgbClr val="EAEAEA"/>
    <a:srgbClr val="FFFFFF"/>
    <a:srgbClr val="8A8C8E"/>
    <a:srgbClr val="045CA7"/>
    <a:srgbClr val="0033A0"/>
    <a:srgbClr val="00AC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248" autoAdjust="0"/>
    <p:restoredTop sz="96242" autoAdjust="0"/>
  </p:normalViewPr>
  <p:slideViewPr>
    <p:cSldViewPr snapToGrid="0" showGuides="1">
      <p:cViewPr varScale="1">
        <p:scale>
          <a:sx n="139" d="100"/>
          <a:sy n="139" d="100"/>
        </p:scale>
        <p:origin x="1170" y="108"/>
      </p:cViewPr>
      <p:guideLst>
        <p:guide orient="horz" pos="900"/>
        <p:guide pos="2832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C38D3F65-F31D-4FAE-9A9D-4AEF920F08F6}" type="datetimeFigureOut">
              <a:rPr lang="en-US" smtClean="0"/>
              <a:t>10/30/2023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37D667C-39AA-42DC-9580-C729B1E49D8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427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6" hasCustomPrompt="1"/>
          </p:nvPr>
        </p:nvSpPr>
        <p:spPr>
          <a:xfrm>
            <a:off x="174625" y="160338"/>
            <a:ext cx="8794750" cy="4822825"/>
          </a:xfrm>
          <a:prstGeom prst="roundRect">
            <a:avLst>
              <a:gd name="adj" fmla="val 1883"/>
            </a:avLst>
          </a:prstGeo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5300" y="1556458"/>
            <a:ext cx="4825218" cy="564356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sz="1050" baseline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Meeting/Presenter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393676" y="4628634"/>
            <a:ext cx="576072" cy="374371"/>
          </a:xfrm>
          <a:prstGeom prst="rect">
            <a:avLst/>
          </a:prstGeom>
          <a:noFill/>
        </p:spPr>
        <p:txBody>
          <a:bodyPr vert="horz" lIns="0" tIns="45720" rIns="137160" bIns="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495300" y="673733"/>
            <a:ext cx="4825218" cy="768205"/>
          </a:xfrm>
        </p:spPr>
        <p:txBody>
          <a:bodyPr anchor="t" anchorCtr="0"/>
          <a:lstStyle>
            <a:lvl1pPr algn="l">
              <a:defRPr sz="2800" cap="none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 userDrawn="1"/>
        </p:nvSpPr>
        <p:spPr>
          <a:xfrm>
            <a:off x="689317" y="4750099"/>
            <a:ext cx="543877" cy="13421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1"/>
                </a:solidFill>
              </a:rPr>
              <a:t>Confidential</a:t>
            </a:r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6A30CB84-A426-2647-896B-4C99B676FF7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5969" y="246264"/>
            <a:ext cx="572150" cy="572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6786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0">
          <p15:clr>
            <a:srgbClr val="5ACBF0"/>
          </p15:clr>
        </p15:guide>
        <p15:guide id="2" orient="horz" pos="102">
          <p15:clr>
            <a:srgbClr val="5ACBF0"/>
          </p15:clr>
        </p15:guide>
        <p15:guide id="3" pos="110">
          <p15:clr>
            <a:srgbClr val="5ACBF0"/>
          </p15:clr>
        </p15:guide>
        <p15:guide id="4" orient="horz" pos="3139">
          <p15:clr>
            <a:srgbClr val="5ACBF0"/>
          </p15:clr>
        </p15:guide>
        <p15:guide id="5" pos="43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95300" y="1369817"/>
            <a:ext cx="7953375" cy="30078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1049254"/>
            <a:ext cx="7945383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495047" y="874319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6155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95553" y="1366360"/>
            <a:ext cx="7953375" cy="301943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553" y="26631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3173" y="1045797"/>
            <a:ext cx="7945383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495300" y="870862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6855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/o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6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95300" y="891083"/>
            <a:ext cx="7953376" cy="34981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65199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and Content w/o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95300" y="1215072"/>
            <a:ext cx="7953375" cy="31741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894509"/>
            <a:ext cx="7945383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39845602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1st Bullet Title, Sub and Content w/o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95300" y="1211876"/>
            <a:ext cx="7953375" cy="3174181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6895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2920" y="891313"/>
            <a:ext cx="7945383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</p:spTree>
    <p:extLst>
      <p:ext uri="{BB962C8B-B14F-4D97-AF65-F5344CB8AC3E}">
        <p14:creationId xmlns:p14="http://schemas.microsoft.com/office/powerpoint/2010/main" val="1244671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 Right - 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5472113" y="147638"/>
            <a:ext cx="3497635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722" y="26247"/>
            <a:ext cx="4350282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95300" y="1365976"/>
            <a:ext cx="4357903" cy="301943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502921" y="1045413"/>
            <a:ext cx="4353524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495047" y="870478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51121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93" userDrawn="1">
          <p15:clr>
            <a:srgbClr val="5ACBF0"/>
          </p15:clr>
        </p15:guide>
        <p15:guide id="2" orient="horz" pos="3140" userDrawn="1">
          <p15:clr>
            <a:srgbClr val="5ACBF0"/>
          </p15:clr>
        </p15:guide>
        <p15:guide id="4" pos="3447" userDrawn="1">
          <p15:clr>
            <a:srgbClr val="5ACBF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 Right - 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1" y="263285"/>
            <a:ext cx="2858950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495300" y="1602900"/>
            <a:ext cx="2866571" cy="3019433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502921" y="1282337"/>
            <a:ext cx="2863691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cxnSp>
        <p:nvCxnSpPr>
          <p:cNvPr id="7" name="Straight Connector 6"/>
          <p:cNvCxnSpPr/>
          <p:nvPr userDrawn="1"/>
        </p:nvCxnSpPr>
        <p:spPr bwMode="gray">
          <a:xfrm>
            <a:off x="495047" y="1107402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78245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6247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/>
          <p:nvPr userDrawn="1"/>
        </p:nvSpPr>
        <p:spPr>
          <a:xfrm>
            <a:off x="3114675" y="3729038"/>
            <a:ext cx="6036469" cy="771525"/>
          </a:xfrm>
          <a:custGeom>
            <a:avLst/>
            <a:gdLst>
              <a:gd name="connsiteX0" fmla="*/ 8048625 w 8048625"/>
              <a:gd name="connsiteY0" fmla="*/ 0 h 1028700"/>
              <a:gd name="connsiteX1" fmla="*/ 0 w 8048625"/>
              <a:gd name="connsiteY1" fmla="*/ 0 h 1028700"/>
              <a:gd name="connsiteX2" fmla="*/ 0 w 8048625"/>
              <a:gd name="connsiteY2" fmla="*/ 1028700 h 1028700"/>
              <a:gd name="connsiteX3" fmla="*/ 8048625 w 8048625"/>
              <a:gd name="connsiteY3" fmla="*/ 102870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48625" h="1028700">
                <a:moveTo>
                  <a:pt x="8048625" y="0"/>
                </a:moveTo>
                <a:lnTo>
                  <a:pt x="0" y="0"/>
                </a:lnTo>
                <a:lnTo>
                  <a:pt x="0" y="1028700"/>
                </a:lnTo>
                <a:lnTo>
                  <a:pt x="8048625" y="1028700"/>
                </a:lnTo>
              </a:path>
            </a:pathLst>
          </a:custGeom>
          <a:noFill/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00438" y="3898702"/>
            <a:ext cx="5367338" cy="432197"/>
          </a:xfrm>
        </p:spPr>
        <p:txBody>
          <a:bodyPr anchor="ctr" anchorCtr="0"/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6"/>
          </p:nvPr>
        </p:nvSpPr>
        <p:spPr>
          <a:xfrm>
            <a:off x="495300" y="1365976"/>
            <a:ext cx="7953375" cy="1839127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502920" y="1045413"/>
            <a:ext cx="7945383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cxnSp>
        <p:nvCxnSpPr>
          <p:cNvPr id="14" name="Straight Connector 13"/>
          <p:cNvCxnSpPr/>
          <p:nvPr userDrawn="1"/>
        </p:nvCxnSpPr>
        <p:spPr bwMode="gray">
          <a:xfrm>
            <a:off x="495047" y="870478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18506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 userDrawn="1"/>
        </p:nvSpPr>
        <p:spPr>
          <a:xfrm>
            <a:off x="82153" y="82154"/>
            <a:ext cx="8979694" cy="4979193"/>
          </a:xfrm>
          <a:custGeom>
            <a:avLst/>
            <a:gdLst>
              <a:gd name="connsiteX0" fmla="*/ 192295 w 8979694"/>
              <a:gd name="connsiteY0" fmla="*/ 103774 h 4979193"/>
              <a:gd name="connsiteX1" fmla="*/ 100727 w 8979694"/>
              <a:gd name="connsiteY1" fmla="*/ 195342 h 4979193"/>
              <a:gd name="connsiteX2" fmla="*/ 100727 w 8979694"/>
              <a:gd name="connsiteY2" fmla="*/ 4783850 h 4979193"/>
              <a:gd name="connsiteX3" fmla="*/ 192295 w 8979694"/>
              <a:gd name="connsiteY3" fmla="*/ 4875418 h 4979193"/>
              <a:gd name="connsiteX4" fmla="*/ 8787399 w 8979694"/>
              <a:gd name="connsiteY4" fmla="*/ 4875418 h 4979193"/>
              <a:gd name="connsiteX5" fmla="*/ 8878967 w 8979694"/>
              <a:gd name="connsiteY5" fmla="*/ 4783850 h 4979193"/>
              <a:gd name="connsiteX6" fmla="*/ 8878967 w 8979694"/>
              <a:gd name="connsiteY6" fmla="*/ 195342 h 4979193"/>
              <a:gd name="connsiteX7" fmla="*/ 8787399 w 8979694"/>
              <a:gd name="connsiteY7" fmla="*/ 103774 h 4979193"/>
              <a:gd name="connsiteX8" fmla="*/ 155650 w 8979694"/>
              <a:gd name="connsiteY8" fmla="*/ 0 h 4979193"/>
              <a:gd name="connsiteX9" fmla="*/ 8824044 w 8979694"/>
              <a:gd name="connsiteY9" fmla="*/ 0 h 4979193"/>
              <a:gd name="connsiteX10" fmla="*/ 8979694 w 8979694"/>
              <a:gd name="connsiteY10" fmla="*/ 155650 h 4979193"/>
              <a:gd name="connsiteX11" fmla="*/ 8979694 w 8979694"/>
              <a:gd name="connsiteY11" fmla="*/ 4823543 h 4979193"/>
              <a:gd name="connsiteX12" fmla="*/ 8824044 w 8979694"/>
              <a:gd name="connsiteY12" fmla="*/ 4979193 h 4979193"/>
              <a:gd name="connsiteX13" fmla="*/ 155650 w 8979694"/>
              <a:gd name="connsiteY13" fmla="*/ 4979193 h 4979193"/>
              <a:gd name="connsiteX14" fmla="*/ 0 w 8979694"/>
              <a:gd name="connsiteY14" fmla="*/ 4823543 h 4979193"/>
              <a:gd name="connsiteX15" fmla="*/ 0 w 8979694"/>
              <a:gd name="connsiteY15" fmla="*/ 155650 h 4979193"/>
              <a:gd name="connsiteX16" fmla="*/ 155650 w 8979694"/>
              <a:gd name="connsiteY16" fmla="*/ 0 h 4979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8979694" h="4979193">
                <a:moveTo>
                  <a:pt x="192295" y="103774"/>
                </a:moveTo>
                <a:cubicBezTo>
                  <a:pt x="141723" y="103774"/>
                  <a:pt x="100727" y="144770"/>
                  <a:pt x="100727" y="195342"/>
                </a:cubicBezTo>
                <a:lnTo>
                  <a:pt x="100727" y="4783850"/>
                </a:lnTo>
                <a:cubicBezTo>
                  <a:pt x="100727" y="4834422"/>
                  <a:pt x="141723" y="4875418"/>
                  <a:pt x="192295" y="4875418"/>
                </a:cubicBezTo>
                <a:lnTo>
                  <a:pt x="8787399" y="4875418"/>
                </a:lnTo>
                <a:cubicBezTo>
                  <a:pt x="8837971" y="4875418"/>
                  <a:pt x="8878967" y="4834422"/>
                  <a:pt x="8878967" y="4783850"/>
                </a:cubicBezTo>
                <a:lnTo>
                  <a:pt x="8878967" y="195342"/>
                </a:lnTo>
                <a:cubicBezTo>
                  <a:pt x="8878967" y="144770"/>
                  <a:pt x="8837971" y="103774"/>
                  <a:pt x="8787399" y="103774"/>
                </a:cubicBezTo>
                <a:close/>
                <a:moveTo>
                  <a:pt x="155650" y="0"/>
                </a:moveTo>
                <a:lnTo>
                  <a:pt x="8824044" y="0"/>
                </a:lnTo>
                <a:cubicBezTo>
                  <a:pt x="8910007" y="0"/>
                  <a:pt x="8979694" y="69687"/>
                  <a:pt x="8979694" y="155650"/>
                </a:cubicBezTo>
                <a:lnTo>
                  <a:pt x="8979694" y="4823543"/>
                </a:lnTo>
                <a:cubicBezTo>
                  <a:pt x="8979694" y="4909506"/>
                  <a:pt x="8910007" y="4979193"/>
                  <a:pt x="8824044" y="4979193"/>
                </a:cubicBezTo>
                <a:lnTo>
                  <a:pt x="155650" y="4979193"/>
                </a:lnTo>
                <a:cubicBezTo>
                  <a:pt x="69687" y="4979193"/>
                  <a:pt x="0" y="4909506"/>
                  <a:pt x="0" y="4823543"/>
                </a:cubicBezTo>
                <a:lnTo>
                  <a:pt x="0" y="155650"/>
                </a:lnTo>
                <a:cubicBezTo>
                  <a:pt x="0" y="69687"/>
                  <a:pt x="69687" y="0"/>
                  <a:pt x="155650" y="0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843089"/>
            <a:ext cx="7886700" cy="1537614"/>
          </a:xfrm>
        </p:spPr>
        <p:txBody>
          <a:bodyPr anchor="ctr" anchorCtr="0"/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64732"/>
            <a:ext cx="7886700" cy="40005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D4C1FBD-94EF-084E-AE5F-56E52A4101DA}"/>
              </a:ext>
            </a:extLst>
          </p:cNvPr>
          <p:cNvSpPr/>
          <p:nvPr userDrawn="1"/>
        </p:nvSpPr>
        <p:spPr>
          <a:xfrm>
            <a:off x="8104094" y="251012"/>
            <a:ext cx="763681" cy="6364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923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Option B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843089"/>
            <a:ext cx="7886700" cy="1537614"/>
          </a:xfrm>
        </p:spPr>
        <p:txBody>
          <a:bodyPr anchor="ctr" anchorCtr="0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64732"/>
            <a:ext cx="7886700" cy="400050"/>
          </a:xfrm>
        </p:spPr>
        <p:txBody>
          <a:bodyPr/>
          <a:lstStyle>
            <a:lvl1pPr marL="0" indent="0" algn="ctr">
              <a:buNone/>
              <a:defRPr sz="12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>
          <a:noFill/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AFC36D35-3121-F94D-A5CA-0235E60484F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49" y="4760248"/>
            <a:ext cx="787590" cy="9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86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Opt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1" y="2454812"/>
            <a:ext cx="6380284" cy="959380"/>
          </a:xfrm>
        </p:spPr>
        <p:txBody>
          <a:bodyPr anchor="b"/>
          <a:lstStyle>
            <a:lvl1pPr algn="l">
              <a:defRPr sz="280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95300" y="3552959"/>
            <a:ext cx="4727088" cy="564356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sz="16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Meeting/Presenter</a:t>
            </a:r>
          </a:p>
          <a:p>
            <a:r>
              <a:rPr lang="en-US" dirty="0"/>
              <a:t>Date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393676" y="4628634"/>
            <a:ext cx="576072" cy="374371"/>
          </a:xfrm>
          <a:prstGeom prst="rect">
            <a:avLst/>
          </a:prstGeom>
          <a:noFill/>
        </p:spPr>
        <p:txBody>
          <a:bodyPr vert="horz" lIns="0" tIns="45720" rIns="13716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405" y="1135064"/>
            <a:ext cx="1160716" cy="1160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7035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650">
          <p15:clr>
            <a:srgbClr val="5ACBF0"/>
          </p15:clr>
        </p15:guide>
        <p15:guide id="2" orient="horz" pos="101">
          <p15:clr>
            <a:srgbClr val="5ACBF0"/>
          </p15:clr>
        </p15:guide>
        <p15:guide id="3" pos="120" userDrawn="1">
          <p15:clr>
            <a:srgbClr val="5ACBF0"/>
          </p15:clr>
        </p15:guide>
        <p15:guide id="4" orient="horz" pos="3139">
          <p15:clr>
            <a:srgbClr val="5ACBF0"/>
          </p15:clr>
        </p15:guide>
        <p15:guide id="5" pos="434" userDrawn="1">
          <p15:clr>
            <a:srgbClr val="FBAE40"/>
          </p15:clr>
        </p15:guide>
        <p15:guide id="6" pos="2880" userDrawn="1">
          <p15:clr>
            <a:srgbClr val="5ACBF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5" hasCustomPrompt="1"/>
          </p:nvPr>
        </p:nvSpPr>
        <p:spPr>
          <a:xfrm>
            <a:off x="5850730" y="1173129"/>
            <a:ext cx="1828800" cy="1828800"/>
          </a:xfrm>
          <a:prstGeom prst="ellipse">
            <a:avLst/>
          </a:prstGeo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50730" y="3421856"/>
            <a:ext cx="1828800" cy="522287"/>
          </a:xfrm>
        </p:spPr>
        <p:txBody>
          <a:bodyPr/>
          <a:lstStyle>
            <a:lvl1pPr marL="0" indent="0">
              <a:buNone/>
              <a:defRPr sz="1200">
                <a:latin typeface="+mj-lt"/>
              </a:defRPr>
            </a:lvl1pPr>
            <a:lvl2pPr marL="0" indent="0">
              <a:spcBef>
                <a:spcPts val="0"/>
              </a:spcBef>
              <a:buNone/>
              <a:defRPr sz="900"/>
            </a:lvl2pPr>
          </a:lstStyle>
          <a:p>
            <a:pPr lvl="0"/>
            <a:r>
              <a:rPr lang="en-US" dirty="0"/>
              <a:t>John/Jane Doe</a:t>
            </a:r>
          </a:p>
          <a:p>
            <a:pPr lvl="1"/>
            <a:r>
              <a:rPr lang="en-US" dirty="0"/>
              <a:t>Title, Company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91908" y="1135063"/>
            <a:ext cx="3694430" cy="2793999"/>
          </a:xfrm>
        </p:spPr>
        <p:txBody>
          <a:bodyPr anchor="ctr" anchorCtr="0"/>
          <a:lstStyle>
            <a:lvl1pPr algn="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“This would be a </a:t>
            </a:r>
            <a:r>
              <a:rPr lang="en-US" dirty="0">
                <a:solidFill>
                  <a:schemeClr val="accent1"/>
                </a:solidFill>
              </a:rPr>
              <a:t>featured </a:t>
            </a:r>
            <a:r>
              <a:rPr lang="en-US" dirty="0"/>
              <a:t>quote”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 bwMode="gray">
          <a:xfrm>
            <a:off x="5383888" y="1151929"/>
            <a:ext cx="0" cy="2777134"/>
          </a:xfrm>
          <a:prstGeom prst="line">
            <a:avLst/>
          </a:prstGeom>
          <a:ln w="317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7870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495300" y="1133298"/>
            <a:ext cx="2678400" cy="2416516"/>
          </a:xfrm>
        </p:spPr>
        <p:txBody>
          <a:bodyPr/>
          <a:lstStyle>
            <a:lvl1pPr marL="0" indent="0">
              <a:spcBef>
                <a:spcPts val="1200"/>
              </a:spcBef>
              <a:buFontTx/>
              <a:buNone/>
              <a:defRPr>
                <a:latin typeface="+mj-lt"/>
              </a:defRPr>
            </a:lvl1pPr>
            <a:lvl2pPr marL="0" indent="0">
              <a:spcBef>
                <a:spcPts val="200"/>
              </a:spcBef>
              <a:buNone/>
              <a:defRPr sz="1050"/>
            </a:lvl2pPr>
            <a:lvl3pPr marL="171450" indent="-171450">
              <a:spcBef>
                <a:spcPts val="200"/>
              </a:spcBef>
              <a:defRPr sz="105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25855"/>
            <a:ext cx="2678400" cy="85832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00438" y="3898702"/>
            <a:ext cx="5367338" cy="432197"/>
          </a:xfrm>
        </p:spPr>
        <p:txBody>
          <a:bodyPr anchor="ctr" anchorCtr="0"/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hart Placeholder 10"/>
          <p:cNvSpPr>
            <a:spLocks noGrp="1"/>
          </p:cNvSpPr>
          <p:nvPr>
            <p:ph type="chart" sz="quarter" idx="16"/>
          </p:nvPr>
        </p:nvSpPr>
        <p:spPr>
          <a:xfrm>
            <a:off x="3379694" y="922338"/>
            <a:ext cx="5488081" cy="2636441"/>
          </a:xfrm>
        </p:spPr>
        <p:txBody>
          <a:bodyPr anchor="ctr" anchorCtr="0"/>
          <a:lstStyle>
            <a:lvl1pPr marL="0" indent="0" algn="ctr">
              <a:buNone/>
              <a:defRPr lang="en-US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2" name="Freeform 11"/>
          <p:cNvSpPr/>
          <p:nvPr userDrawn="1"/>
        </p:nvSpPr>
        <p:spPr>
          <a:xfrm>
            <a:off x="3114675" y="3729038"/>
            <a:ext cx="6036469" cy="771525"/>
          </a:xfrm>
          <a:custGeom>
            <a:avLst/>
            <a:gdLst>
              <a:gd name="connsiteX0" fmla="*/ 8048625 w 8048625"/>
              <a:gd name="connsiteY0" fmla="*/ 0 h 1028700"/>
              <a:gd name="connsiteX1" fmla="*/ 0 w 8048625"/>
              <a:gd name="connsiteY1" fmla="*/ 0 h 1028700"/>
              <a:gd name="connsiteX2" fmla="*/ 0 w 8048625"/>
              <a:gd name="connsiteY2" fmla="*/ 1028700 h 1028700"/>
              <a:gd name="connsiteX3" fmla="*/ 8048625 w 8048625"/>
              <a:gd name="connsiteY3" fmla="*/ 102870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48625" h="1028700">
                <a:moveTo>
                  <a:pt x="8048625" y="0"/>
                </a:moveTo>
                <a:lnTo>
                  <a:pt x="0" y="0"/>
                </a:lnTo>
                <a:lnTo>
                  <a:pt x="0" y="1028700"/>
                </a:lnTo>
                <a:lnTo>
                  <a:pt x="8048625" y="1028700"/>
                </a:lnTo>
              </a:path>
            </a:pathLst>
          </a:custGeom>
          <a:noFill/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3553229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harts w Header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/>
          <p:cNvSpPr>
            <a:spLocks noGrp="1"/>
          </p:cNvSpPr>
          <p:nvPr>
            <p:ph type="body" idx="1"/>
          </p:nvPr>
        </p:nvSpPr>
        <p:spPr>
          <a:xfrm>
            <a:off x="495300" y="1030963"/>
            <a:ext cx="3715200" cy="234490"/>
          </a:xfrm>
        </p:spPr>
        <p:txBody>
          <a:bodyPr anchor="b"/>
          <a:lstStyle>
            <a:lvl1pPr marL="0" indent="0">
              <a:buNone/>
              <a:defRPr sz="16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4366" y="1030963"/>
            <a:ext cx="3715200" cy="234490"/>
          </a:xfrm>
        </p:spPr>
        <p:txBody>
          <a:bodyPr anchor="b"/>
          <a:lstStyle>
            <a:lvl1pPr marL="0" indent="0">
              <a:buNone/>
              <a:defRPr sz="16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hart Placeholder 10"/>
          <p:cNvSpPr>
            <a:spLocks noGrp="1"/>
          </p:cNvSpPr>
          <p:nvPr>
            <p:ph type="chart" sz="quarter" idx="16"/>
          </p:nvPr>
        </p:nvSpPr>
        <p:spPr>
          <a:xfrm>
            <a:off x="495300" y="1310934"/>
            <a:ext cx="3715200" cy="2140265"/>
          </a:xfrm>
        </p:spPr>
        <p:txBody>
          <a:bodyPr anchor="ctr" anchorCtr="0"/>
          <a:lstStyle>
            <a:lvl1pPr marL="0" indent="0" algn="ctr">
              <a:buNone/>
              <a:defRPr lang="en-US" baseline="0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18" name="Chart Placeholder 10"/>
          <p:cNvSpPr>
            <a:spLocks noGrp="1"/>
          </p:cNvSpPr>
          <p:nvPr>
            <p:ph type="chart" sz="quarter" idx="17"/>
          </p:nvPr>
        </p:nvSpPr>
        <p:spPr>
          <a:xfrm>
            <a:off x="4454366" y="1310934"/>
            <a:ext cx="3715200" cy="2140265"/>
          </a:xfrm>
        </p:spPr>
        <p:txBody>
          <a:bodyPr anchor="ctr" anchorCtr="0"/>
          <a:lstStyle>
            <a:lvl1pPr marL="0" indent="0" algn="ctr">
              <a:buNone/>
              <a:defRPr lang="en-US"/>
            </a:lvl1pPr>
          </a:lstStyle>
          <a:p>
            <a:r>
              <a:rPr lang="en-US" dirty="0"/>
              <a:t>Click icon to add chart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/>
          <p:cNvSpPr/>
          <p:nvPr userDrawn="1"/>
        </p:nvSpPr>
        <p:spPr>
          <a:xfrm>
            <a:off x="3114675" y="3729038"/>
            <a:ext cx="6036469" cy="771525"/>
          </a:xfrm>
          <a:custGeom>
            <a:avLst/>
            <a:gdLst>
              <a:gd name="connsiteX0" fmla="*/ 8048625 w 8048625"/>
              <a:gd name="connsiteY0" fmla="*/ 0 h 1028700"/>
              <a:gd name="connsiteX1" fmla="*/ 0 w 8048625"/>
              <a:gd name="connsiteY1" fmla="*/ 0 h 1028700"/>
              <a:gd name="connsiteX2" fmla="*/ 0 w 8048625"/>
              <a:gd name="connsiteY2" fmla="*/ 1028700 h 1028700"/>
              <a:gd name="connsiteX3" fmla="*/ 8048625 w 8048625"/>
              <a:gd name="connsiteY3" fmla="*/ 102870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48625" h="1028700">
                <a:moveTo>
                  <a:pt x="8048625" y="0"/>
                </a:moveTo>
                <a:lnTo>
                  <a:pt x="0" y="0"/>
                </a:lnTo>
                <a:lnTo>
                  <a:pt x="0" y="1028700"/>
                </a:lnTo>
                <a:lnTo>
                  <a:pt x="8048625" y="1028700"/>
                </a:lnTo>
              </a:path>
            </a:pathLst>
          </a:custGeom>
          <a:noFill/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00438" y="3898702"/>
            <a:ext cx="5367338" cy="432197"/>
          </a:xfrm>
        </p:spPr>
        <p:txBody>
          <a:bodyPr anchor="ctr" anchorCtr="0"/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495300" y="30087"/>
            <a:ext cx="7953376" cy="72038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1438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o 1st Bullet Title, Sub and Content w Accent B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886274"/>
            <a:ext cx="7953375" cy="235745"/>
          </a:xfrm>
        </p:spPr>
        <p:txBody>
          <a:bodyPr anchor="b" anchorCtr="0"/>
          <a:lstStyle>
            <a:lvl1pPr marL="0" indent="0"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3500438" y="3898702"/>
            <a:ext cx="5367338" cy="432197"/>
          </a:xfrm>
        </p:spPr>
        <p:txBody>
          <a:bodyPr anchor="ctr" anchorCtr="0"/>
          <a:lstStyle>
            <a:lvl1pPr marL="0" indent="0">
              <a:buFontTx/>
              <a:buNone/>
              <a:defRPr sz="14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able Placeholder 3"/>
          <p:cNvSpPr>
            <a:spLocks noGrp="1"/>
          </p:cNvSpPr>
          <p:nvPr>
            <p:ph type="tbl" sz="quarter" idx="16"/>
          </p:nvPr>
        </p:nvSpPr>
        <p:spPr>
          <a:xfrm>
            <a:off x="495300" y="1542696"/>
            <a:ext cx="8372476" cy="2051241"/>
          </a:xfrm>
          <a:solidFill>
            <a:srgbClr val="EAEAEA"/>
          </a:solidFill>
        </p:spPr>
        <p:txBody>
          <a:bodyPr/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Click icon to add table</a:t>
            </a:r>
          </a:p>
        </p:txBody>
      </p:sp>
      <p:sp>
        <p:nvSpPr>
          <p:cNvPr id="13" name="Freeform 12"/>
          <p:cNvSpPr/>
          <p:nvPr userDrawn="1"/>
        </p:nvSpPr>
        <p:spPr>
          <a:xfrm>
            <a:off x="3114675" y="3729038"/>
            <a:ext cx="6036469" cy="771525"/>
          </a:xfrm>
          <a:custGeom>
            <a:avLst/>
            <a:gdLst>
              <a:gd name="connsiteX0" fmla="*/ 8048625 w 8048625"/>
              <a:gd name="connsiteY0" fmla="*/ 0 h 1028700"/>
              <a:gd name="connsiteX1" fmla="*/ 0 w 8048625"/>
              <a:gd name="connsiteY1" fmla="*/ 0 h 1028700"/>
              <a:gd name="connsiteX2" fmla="*/ 0 w 8048625"/>
              <a:gd name="connsiteY2" fmla="*/ 1028700 h 1028700"/>
              <a:gd name="connsiteX3" fmla="*/ 8048625 w 8048625"/>
              <a:gd name="connsiteY3" fmla="*/ 1028700 h 10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48625" h="1028700">
                <a:moveTo>
                  <a:pt x="8048625" y="0"/>
                </a:moveTo>
                <a:lnTo>
                  <a:pt x="0" y="0"/>
                </a:lnTo>
                <a:lnTo>
                  <a:pt x="0" y="1028700"/>
                </a:lnTo>
                <a:lnTo>
                  <a:pt x="8048625" y="1028700"/>
                </a:lnTo>
              </a:path>
            </a:pathLst>
          </a:custGeom>
          <a:noFill/>
          <a:ln w="2540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/>
          </a:p>
        </p:txBody>
      </p:sp>
    </p:spTree>
    <p:extLst>
      <p:ext uri="{BB962C8B-B14F-4D97-AF65-F5344CB8AC3E}">
        <p14:creationId xmlns:p14="http://schemas.microsoft.com/office/powerpoint/2010/main" val="13407972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 Accent B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9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046543"/>
            <a:ext cx="3570378" cy="33310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790" y="1046543"/>
            <a:ext cx="3570378" cy="333107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 bwMode="gray">
          <a:xfrm>
            <a:off x="495047" y="874320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24147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 w/o Accent Ba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7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891248"/>
            <a:ext cx="3570378" cy="3486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790" y="891248"/>
            <a:ext cx="3570378" cy="34863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578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720" y="1367104"/>
            <a:ext cx="3570378" cy="30105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790" y="1367104"/>
            <a:ext cx="3570378" cy="301051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95720" y="1046542"/>
            <a:ext cx="3570378" cy="234490"/>
          </a:xfrm>
        </p:spPr>
        <p:txBody>
          <a:bodyPr anchor="b"/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8409" y="1046542"/>
            <a:ext cx="3570377" cy="234490"/>
          </a:xfrm>
        </p:spPr>
        <p:txBody>
          <a:bodyPr anchor="b"/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9" name="Straight Connector 8"/>
          <p:cNvCxnSpPr/>
          <p:nvPr userDrawn="1"/>
        </p:nvCxnSpPr>
        <p:spPr bwMode="gray">
          <a:xfrm>
            <a:off x="495047" y="874319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789968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/o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720" y="1212356"/>
            <a:ext cx="3570378" cy="31768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00790" y="1212356"/>
            <a:ext cx="3570378" cy="317689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95720" y="891794"/>
            <a:ext cx="3570378" cy="234490"/>
          </a:xfrm>
        </p:spPr>
        <p:txBody>
          <a:bodyPr anchor="b"/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8409" y="891794"/>
            <a:ext cx="3570377" cy="234490"/>
          </a:xfrm>
        </p:spPr>
        <p:txBody>
          <a:bodyPr anchor="b"/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75236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Pict Right - Title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5472113" y="147638"/>
            <a:ext cx="3497635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6"/>
            <a:ext cx="4357903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95300" y="1043278"/>
            <a:ext cx="4357903" cy="3351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495047" y="874317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78355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447" userDrawn="1">
          <p15:clr>
            <a:srgbClr val="5ACBF0"/>
          </p15:clr>
        </p15:guide>
        <p15:guide id="2" pos="5653" userDrawn="1">
          <p15:clr>
            <a:srgbClr val="5ACBF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ntent 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4"/>
          <p:cNvSpPr>
            <a:spLocks noGrp="1"/>
          </p:cNvSpPr>
          <p:nvPr>
            <p:ph type="pic" sz="quarter" idx="23" hasCustomPrompt="1"/>
          </p:nvPr>
        </p:nvSpPr>
        <p:spPr>
          <a:xfrm>
            <a:off x="6229349" y="147638"/>
            <a:ext cx="2740399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476780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5300" y="1242032"/>
            <a:ext cx="222036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5300" y="1649225"/>
            <a:ext cx="222036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3042737" y="1242032"/>
            <a:ext cx="222036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3042737" y="1649225"/>
            <a:ext cx="222036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495300" y="2649350"/>
            <a:ext cx="222036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495300" y="3056544"/>
            <a:ext cx="222036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3042737" y="2649350"/>
            <a:ext cx="222036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3042737" y="3056544"/>
            <a:ext cx="222036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976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4" hasCustomPrompt="1"/>
          </p:nvPr>
        </p:nvSpPr>
        <p:spPr>
          <a:xfrm>
            <a:off x="6873875" y="152400"/>
            <a:ext cx="2095500" cy="4849813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 baseline="0"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photo</a:t>
            </a: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495300" y="87112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6890"/>
            <a:ext cx="5844540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95300" y="1040083"/>
            <a:ext cx="5844793" cy="3351503"/>
          </a:xfrm>
        </p:spPr>
        <p:txBody>
          <a:bodyPr/>
          <a:lstStyle>
            <a:lvl1pPr marL="341313" indent="-341313">
              <a:spcBef>
                <a:spcPts val="1350"/>
              </a:spcBef>
              <a:buNone/>
              <a:tabLst>
                <a:tab pos="342900" algn="l"/>
                <a:tab pos="4687888" algn="l"/>
              </a:tabLst>
              <a:defRPr sz="1400">
                <a:latin typeface="+mj-lt"/>
              </a:defRPr>
            </a:lvl1pPr>
            <a:lvl2pPr marL="600075" indent="0">
              <a:spcBef>
                <a:spcPts val="450"/>
              </a:spcBef>
              <a:buNone/>
              <a:defRPr sz="1200"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#	Edit Master text	##:##</a:t>
            </a:r>
          </a:p>
          <a:p>
            <a:pPr lvl="1"/>
            <a:r>
              <a:rPr lang="en-US" dirty="0"/>
              <a:t>Sub agenda item</a:t>
            </a:r>
          </a:p>
        </p:txBody>
      </p:sp>
    </p:spTree>
    <p:extLst>
      <p:ext uri="{BB962C8B-B14F-4D97-AF65-F5344CB8AC3E}">
        <p14:creationId xmlns:p14="http://schemas.microsoft.com/office/powerpoint/2010/main" val="956135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49" userDrawn="1">
          <p15:clr>
            <a:srgbClr val="5ACBF0"/>
          </p15:clr>
        </p15:guide>
        <p15:guide id="2" orient="horz" pos="96" userDrawn="1">
          <p15:clr>
            <a:srgbClr val="5ACBF0"/>
          </p15:clr>
        </p15:guide>
        <p15:guide id="5" pos="4330" userDrawn="1">
          <p15:clr>
            <a:srgbClr val="5ACBF0"/>
          </p15:clr>
        </p15:guide>
        <p15:guide id="6" pos="5642" userDrawn="1">
          <p15:clr>
            <a:srgbClr val="5ACBF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ntent 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4"/>
          <p:cNvSpPr>
            <a:spLocks noGrp="1"/>
          </p:cNvSpPr>
          <p:nvPr>
            <p:ph type="pic" sz="quarter" idx="27" hasCustomPrompt="1"/>
          </p:nvPr>
        </p:nvSpPr>
        <p:spPr>
          <a:xfrm>
            <a:off x="7581899" y="147638"/>
            <a:ext cx="1387849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6"/>
            <a:ext cx="6557770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495300" y="1242030"/>
            <a:ext cx="206203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5"/>
          </p:nvPr>
        </p:nvSpPr>
        <p:spPr>
          <a:xfrm>
            <a:off x="495300" y="1649223"/>
            <a:ext cx="206203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2743166" y="1242030"/>
            <a:ext cx="206203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7"/>
          </p:nvPr>
        </p:nvSpPr>
        <p:spPr>
          <a:xfrm>
            <a:off x="2743166" y="1649223"/>
            <a:ext cx="206203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13"/>
          <p:cNvSpPr>
            <a:spLocks noGrp="1"/>
          </p:cNvSpPr>
          <p:nvPr>
            <p:ph type="body" sz="quarter" idx="18"/>
          </p:nvPr>
        </p:nvSpPr>
        <p:spPr>
          <a:xfrm>
            <a:off x="495300" y="2649348"/>
            <a:ext cx="206203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9"/>
          </p:nvPr>
        </p:nvSpPr>
        <p:spPr>
          <a:xfrm>
            <a:off x="495300" y="3056542"/>
            <a:ext cx="206203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1" name="Text Placeholder 13"/>
          <p:cNvSpPr>
            <a:spLocks noGrp="1"/>
          </p:cNvSpPr>
          <p:nvPr>
            <p:ph type="body" sz="quarter" idx="20"/>
          </p:nvPr>
        </p:nvSpPr>
        <p:spPr>
          <a:xfrm>
            <a:off x="2743166" y="2649348"/>
            <a:ext cx="206203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15"/>
          <p:cNvSpPr>
            <a:spLocks noGrp="1"/>
          </p:cNvSpPr>
          <p:nvPr>
            <p:ph type="body" sz="quarter" idx="21"/>
          </p:nvPr>
        </p:nvSpPr>
        <p:spPr>
          <a:xfrm>
            <a:off x="2743166" y="3056542"/>
            <a:ext cx="206203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13"/>
          <p:cNvSpPr>
            <a:spLocks noGrp="1"/>
          </p:cNvSpPr>
          <p:nvPr>
            <p:ph type="body" sz="quarter" idx="22"/>
          </p:nvPr>
        </p:nvSpPr>
        <p:spPr>
          <a:xfrm>
            <a:off x="4991031" y="1242030"/>
            <a:ext cx="206203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15"/>
          <p:cNvSpPr>
            <a:spLocks noGrp="1"/>
          </p:cNvSpPr>
          <p:nvPr>
            <p:ph type="body" sz="quarter" idx="23"/>
          </p:nvPr>
        </p:nvSpPr>
        <p:spPr>
          <a:xfrm>
            <a:off x="4991031" y="1649223"/>
            <a:ext cx="206203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7" name="Text Placeholder 13"/>
          <p:cNvSpPr>
            <a:spLocks noGrp="1"/>
          </p:cNvSpPr>
          <p:nvPr>
            <p:ph type="body" sz="quarter" idx="24"/>
          </p:nvPr>
        </p:nvSpPr>
        <p:spPr>
          <a:xfrm>
            <a:off x="4991031" y="2649348"/>
            <a:ext cx="2062039" cy="200025"/>
          </a:xfrm>
        </p:spPr>
        <p:txBody>
          <a:bodyPr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15"/>
          <p:cNvSpPr>
            <a:spLocks noGrp="1"/>
          </p:cNvSpPr>
          <p:nvPr>
            <p:ph type="body" sz="quarter" idx="25"/>
          </p:nvPr>
        </p:nvSpPr>
        <p:spPr>
          <a:xfrm>
            <a:off x="4991031" y="3056542"/>
            <a:ext cx="2062039" cy="778669"/>
          </a:xfrm>
        </p:spPr>
        <p:txBody>
          <a:bodyPr/>
          <a:lstStyle>
            <a:lvl1pPr marL="0" indent="0"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134712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 w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7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495300" y="1043279"/>
            <a:ext cx="3570378" cy="234490"/>
          </a:xfrm>
        </p:spPr>
        <p:txBody>
          <a:bodyPr anchor="b"/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00789" y="1043279"/>
            <a:ext cx="3570377" cy="234490"/>
          </a:xfrm>
        </p:spPr>
        <p:txBody>
          <a:bodyPr anchor="b"/>
          <a:lstStyle>
            <a:lvl1pPr marL="0" indent="0">
              <a:buNone/>
              <a:defRPr sz="1600" b="0">
                <a:solidFill>
                  <a:schemeClr val="accent2"/>
                </a:solidFill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half" idx="14" hasCustomPrompt="1"/>
          </p:nvPr>
        </p:nvSpPr>
        <p:spPr>
          <a:xfrm>
            <a:off x="495301" y="1413848"/>
            <a:ext cx="3570378" cy="2439194"/>
          </a:xfrm>
          <a:ln>
            <a:solidFill>
              <a:srgbClr val="77787A"/>
            </a:solidFill>
          </a:ln>
        </p:spPr>
        <p:txBody>
          <a:bodyPr lIns="91440" tIns="91440" rIns="91440" bIns="91440" anchor="t" anchorCtr="0"/>
          <a:lstStyle>
            <a:lvl1pPr marL="0" indent="0" algn="l">
              <a:buNone/>
              <a:defRPr sz="10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Content placeholder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484053" y="1413848"/>
            <a:ext cx="3587114" cy="2439194"/>
          </a:xfrm>
          <a:ln>
            <a:solidFill>
              <a:srgbClr val="77787A"/>
            </a:solidFill>
          </a:ln>
        </p:spPr>
        <p:txBody>
          <a:bodyPr lIns="91440" tIns="91440" rIns="91440" bIns="91440" anchor="t" anchorCtr="0"/>
          <a:lstStyle>
            <a:lvl1pPr marL="0" indent="0" algn="l">
              <a:buNone/>
              <a:defRPr sz="105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Content placeholder</a:t>
            </a:r>
          </a:p>
        </p:txBody>
      </p:sp>
      <p:cxnSp>
        <p:nvCxnSpPr>
          <p:cNvPr id="9" name="Straight Connector 8"/>
          <p:cNvCxnSpPr/>
          <p:nvPr userDrawn="1"/>
        </p:nvCxnSpPr>
        <p:spPr bwMode="gray">
          <a:xfrm>
            <a:off x="495047" y="874318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44864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6896100" y="147638"/>
            <a:ext cx="2073648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6"/>
            <a:ext cx="5834742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671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 Right - 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495300" y="1043278"/>
            <a:ext cx="2727722" cy="3345970"/>
          </a:xfrm>
        </p:spPr>
        <p:txBody>
          <a:bodyPr/>
          <a:lstStyle>
            <a:lvl1pPr>
              <a:spcBef>
                <a:spcPts val="900"/>
              </a:spcBef>
              <a:defRPr>
                <a:latin typeface="+mj-lt"/>
              </a:defRPr>
            </a:lvl1pPr>
            <a:lvl2pPr>
              <a:defRPr sz="12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95300" y="30086"/>
            <a:ext cx="7953375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 bwMode="gray">
          <a:xfrm>
            <a:off x="495047" y="874317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67824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26858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5183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 - Bug">
    <p:bg>
      <p:bgPr>
        <a:solidFill>
          <a:srgbClr val="F2F6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7203" y="2237014"/>
            <a:ext cx="669594" cy="66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48418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 - Lockup">
    <p:bg>
      <p:bgPr>
        <a:solidFill>
          <a:srgbClr val="F2F6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8613" y="2314956"/>
            <a:ext cx="1926774" cy="513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1667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/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7581899" y="147638"/>
            <a:ext cx="1387849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1784013"/>
            <a:ext cx="6444000" cy="2844622"/>
          </a:xfrm>
        </p:spPr>
        <p:txBody>
          <a:bodyPr/>
          <a:lstStyle>
            <a:lvl1pPr marL="341313" indent="-341313">
              <a:spcBef>
                <a:spcPts val="1350"/>
              </a:spcBef>
              <a:buNone/>
              <a:tabLst>
                <a:tab pos="342900" algn="l"/>
                <a:tab pos="5370513" algn="l"/>
              </a:tabLst>
              <a:defRPr sz="1800">
                <a:latin typeface="+mj-lt"/>
              </a:defRPr>
            </a:lvl1pPr>
            <a:lvl2pPr marL="600075" indent="0">
              <a:spcBef>
                <a:spcPts val="450"/>
              </a:spcBef>
              <a:buNone/>
              <a:defRPr sz="1600"/>
            </a:lvl2pPr>
            <a:lvl3pPr marL="685800" indent="0">
              <a:buNone/>
              <a:defRPr/>
            </a:lvl3pPr>
            <a:lvl4pPr marL="1028700" indent="0">
              <a:buNone/>
              <a:defRPr/>
            </a:lvl4pPr>
            <a:lvl5pPr marL="1371600" indent="0">
              <a:buNone/>
              <a:defRPr/>
            </a:lvl5pPr>
          </a:lstStyle>
          <a:p>
            <a:pPr lvl="0"/>
            <a:r>
              <a:rPr lang="en-US" dirty="0"/>
              <a:t>#	Edit Master text	##:##</a:t>
            </a:r>
          </a:p>
          <a:p>
            <a:pPr lvl="1"/>
            <a:r>
              <a:rPr lang="en-US" dirty="0"/>
              <a:t>Sub agenda item</a:t>
            </a: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14638" y="324643"/>
            <a:ext cx="6443797" cy="101067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861618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49">
          <p15:clr>
            <a:srgbClr val="5ACBF0"/>
          </p15:clr>
        </p15:guide>
        <p15:guide id="2" orient="horz" pos="96">
          <p15:clr>
            <a:srgbClr val="5ACBF0"/>
          </p15:clr>
        </p15:guide>
        <p15:guide id="5" pos="4330">
          <p15:clr>
            <a:srgbClr val="5ACBF0"/>
          </p15:clr>
        </p15:guide>
        <p15:guide id="6" pos="5642">
          <p15:clr>
            <a:srgbClr val="5ACBF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7953376" cy="1010670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914400" y="1603375"/>
            <a:ext cx="7953376" cy="302577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61644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xecutive Summary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 userDrawn="1"/>
        </p:nvSpPr>
        <p:spPr>
          <a:xfrm>
            <a:off x="495839" y="1114127"/>
            <a:ext cx="674503" cy="18003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1200" dirty="0">
                <a:solidFill>
                  <a:schemeClr val="tx1"/>
                </a:solidFill>
                <a:latin typeface="+mj-lt"/>
              </a:rPr>
              <a:t>Purpose:</a:t>
            </a:r>
            <a:endParaRPr lang="en-US" sz="1200" baseline="0" dirty="0">
              <a:solidFill>
                <a:schemeClr val="tx1"/>
              </a:solidFill>
              <a:latin typeface="+mj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36866" y="1095790"/>
            <a:ext cx="1230056" cy="2035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sz="1000" dirty="0">
                <a:solidFill>
                  <a:schemeClr val="accent1"/>
                </a:solidFill>
                <a:latin typeface="+mj-lt"/>
              </a:rPr>
              <a:t>Decision</a:t>
            </a:r>
            <a:r>
              <a:rPr lang="en-US" sz="1000" baseline="0" dirty="0">
                <a:solidFill>
                  <a:schemeClr val="accent1"/>
                </a:solidFill>
                <a:latin typeface="+mj-lt"/>
              </a:rPr>
              <a:t> Requested: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>
          <a:xfrm>
            <a:off x="495839" y="1522656"/>
            <a:ext cx="5486400" cy="3108642"/>
          </a:xfrm>
        </p:spPr>
        <p:txBody>
          <a:bodyPr/>
          <a:lstStyle>
            <a:lvl1pPr marL="0" indent="0">
              <a:spcBef>
                <a:spcPts val="1200"/>
              </a:spcBef>
              <a:buFontTx/>
              <a:buNone/>
              <a:defRPr sz="1200">
                <a:latin typeface="+mj-lt"/>
              </a:defRPr>
            </a:lvl1pPr>
            <a:lvl2pPr marL="115888" indent="-115888">
              <a:spcBef>
                <a:spcPts val="450"/>
              </a:spcBef>
              <a:defRPr sz="1050"/>
            </a:lvl2pPr>
            <a:lvl3pPr marL="457200" indent="-112713">
              <a:spcBef>
                <a:spcPts val="450"/>
              </a:spcBef>
              <a:defRPr sz="1050"/>
            </a:lvl3pPr>
            <a:lvl4pPr marL="798513" indent="-114300">
              <a:spcBef>
                <a:spcPts val="450"/>
              </a:spcBef>
              <a:defRPr sz="1050"/>
            </a:lvl4pPr>
            <a:lvl5pPr marL="1146175" indent="-120650">
              <a:spcBef>
                <a:spcPts val="450"/>
              </a:spcBef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18" name="Group 17"/>
          <p:cNvGrpSpPr/>
          <p:nvPr userDrawn="1"/>
        </p:nvGrpSpPr>
        <p:grpSpPr bwMode="gray">
          <a:xfrm>
            <a:off x="6241696" y="2440423"/>
            <a:ext cx="1776577" cy="1352560"/>
            <a:chOff x="7805738" y="3238500"/>
            <a:chExt cx="2364581" cy="1800225"/>
          </a:xfrm>
        </p:grpSpPr>
        <p:cxnSp>
          <p:nvCxnSpPr>
            <p:cNvPr id="19" name="Straight Connector 18"/>
            <p:cNvCxnSpPr/>
            <p:nvPr userDrawn="1"/>
          </p:nvCxnSpPr>
          <p:spPr bwMode="gray">
            <a:xfrm>
              <a:off x="7810500" y="3238500"/>
              <a:ext cx="0" cy="1800225"/>
            </a:xfrm>
            <a:prstGeom prst="line">
              <a:avLst/>
            </a:prstGeom>
            <a:ln w="12700">
              <a:solidFill>
                <a:srgbClr val="7778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 userDrawn="1"/>
          </p:nvCxnSpPr>
          <p:spPr bwMode="gray">
            <a:xfrm>
              <a:off x="10165556" y="3238500"/>
              <a:ext cx="0" cy="1800225"/>
            </a:xfrm>
            <a:prstGeom prst="line">
              <a:avLst/>
            </a:prstGeom>
            <a:ln w="12700">
              <a:solidFill>
                <a:srgbClr val="77787A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 userDrawn="1"/>
          </p:nvCxnSpPr>
          <p:spPr bwMode="gray">
            <a:xfrm>
              <a:off x="7805738" y="4988720"/>
              <a:ext cx="2364581" cy="0"/>
            </a:xfrm>
            <a:prstGeom prst="line">
              <a:avLst/>
            </a:prstGeom>
            <a:ln w="101600">
              <a:gradFill>
                <a:gsLst>
                  <a:gs pos="0">
                    <a:schemeClr val="accent1"/>
                  </a:gs>
                  <a:gs pos="100000">
                    <a:schemeClr val="accent2"/>
                  </a:gs>
                </a:gsLst>
                <a:lin ang="0" scaled="0"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Text Placeholder 28"/>
          <p:cNvSpPr>
            <a:spLocks noGrp="1"/>
          </p:cNvSpPr>
          <p:nvPr>
            <p:ph type="body" sz="quarter" idx="20"/>
          </p:nvPr>
        </p:nvSpPr>
        <p:spPr>
          <a:xfrm>
            <a:off x="6405557" y="2477631"/>
            <a:ext cx="1530006" cy="1182278"/>
          </a:xfrm>
        </p:spPr>
        <p:txBody>
          <a:bodyPr anchor="ctr" anchorCtr="0"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Box 23"/>
          <p:cNvSpPr txBox="1"/>
          <p:nvPr userDrawn="1"/>
        </p:nvSpPr>
        <p:spPr>
          <a:xfrm>
            <a:off x="4671490" y="1095790"/>
            <a:ext cx="1016450" cy="2035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tabLst>
                <a:tab pos="1146175" algn="r"/>
              </a:tabLst>
            </a:pPr>
            <a:r>
              <a:rPr lang="en-US" sz="1000" baseline="0" dirty="0">
                <a:solidFill>
                  <a:schemeClr val="accent1"/>
                </a:solidFill>
                <a:latin typeface="+mj-lt"/>
              </a:rPr>
              <a:t>Discussion Only:</a:t>
            </a:r>
          </a:p>
        </p:txBody>
      </p:sp>
      <p:sp>
        <p:nvSpPr>
          <p:cNvPr id="23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495300" y="263790"/>
            <a:ext cx="5486939" cy="72038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add Agenda Topic,</a:t>
            </a:r>
            <a:br>
              <a:rPr lang="en-US" dirty="0"/>
            </a:br>
            <a:r>
              <a:rPr lang="en-US" dirty="0"/>
              <a:t>Presenter Name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95839" y="1138459"/>
            <a:ext cx="2523744" cy="283789"/>
          </a:xfrm>
        </p:spPr>
        <p:txBody>
          <a:bodyPr/>
          <a:lstStyle>
            <a:lvl1pPr marL="0" indent="688975">
              <a:lnSpc>
                <a:spcPct val="95000"/>
              </a:lnSpc>
              <a:buFontTx/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2" hasCustomPrompt="1"/>
          </p:nvPr>
        </p:nvSpPr>
        <p:spPr>
          <a:xfrm>
            <a:off x="6241769" y="0"/>
            <a:ext cx="1773237" cy="2439988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09343151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914399" y="1784011"/>
            <a:ext cx="7953375" cy="284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572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120" userDrawn="1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914399" y="1727720"/>
            <a:ext cx="7953375" cy="350613"/>
          </a:xfrm>
        </p:spPr>
        <p:txBody>
          <a:bodyPr anchor="b" anchorCtr="0"/>
          <a:lstStyle>
            <a:lvl1pPr marL="0" indent="0"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7953376" cy="1010670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/>
          </p:nvPr>
        </p:nvSpPr>
        <p:spPr>
          <a:xfrm>
            <a:off x="914399" y="2176463"/>
            <a:ext cx="7953375" cy="24526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982934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4 Pict Right - Title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5472113" y="147638"/>
            <a:ext cx="3497635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914400" y="1727720"/>
            <a:ext cx="4406400" cy="2900915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4406400" cy="1010670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8" name="Straight Connector 7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1911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 Right - 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4"/>
          <p:cNvSpPr>
            <a:spLocks noGrp="1"/>
          </p:cNvSpPr>
          <p:nvPr>
            <p:ph type="pic" sz="quarter" idx="15" hasCustomPrompt="1"/>
          </p:nvPr>
        </p:nvSpPr>
        <p:spPr>
          <a:xfrm>
            <a:off x="5472113" y="147638"/>
            <a:ext cx="3497635" cy="4837112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6"/>
          </p:nvPr>
        </p:nvSpPr>
        <p:spPr>
          <a:xfrm>
            <a:off x="914400" y="2176463"/>
            <a:ext cx="3970895" cy="2452171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914400" y="1727720"/>
            <a:ext cx="3976777" cy="350613"/>
          </a:xfrm>
        </p:spPr>
        <p:txBody>
          <a:bodyPr anchor="b" anchorCtr="0"/>
          <a:lstStyle>
            <a:lvl1pPr marL="0" indent="0">
              <a:buNone/>
              <a:defRPr sz="2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324643"/>
            <a:ext cx="4406400" cy="101067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</a:t>
            </a:r>
          </a:p>
        </p:txBody>
      </p:sp>
      <p:cxnSp>
        <p:nvCxnSpPr>
          <p:cNvPr id="9" name="Straight Connector 8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13720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Option 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843089"/>
            <a:ext cx="7886700" cy="1537614"/>
          </a:xfrm>
        </p:spPr>
        <p:txBody>
          <a:bodyPr anchor="ctr" anchorCtr="0"/>
          <a:lstStyle>
            <a:lvl1pPr algn="ctr">
              <a:defRPr sz="6000"/>
            </a:lvl1pPr>
          </a:lstStyle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564732"/>
            <a:ext cx="7886700" cy="40005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509588" y="4802029"/>
            <a:ext cx="543877" cy="13421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Confidential</a:t>
            </a:r>
          </a:p>
        </p:txBody>
      </p:sp>
      <p:sp>
        <p:nvSpPr>
          <p:cNvPr id="10" name="Frame 9"/>
          <p:cNvSpPr/>
          <p:nvPr userDrawn="1"/>
        </p:nvSpPr>
        <p:spPr>
          <a:xfrm>
            <a:off x="82154" y="82154"/>
            <a:ext cx="8979694" cy="4979193"/>
          </a:xfrm>
          <a:prstGeom prst="frame">
            <a:avLst>
              <a:gd name="adj1" fmla="val 2457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17014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3375"/>
            <a:ext cx="3570378" cy="302934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9890" y="1603375"/>
            <a:ext cx="3570378" cy="302934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7953376" cy="101067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</a:t>
            </a:r>
          </a:p>
        </p:txBody>
      </p:sp>
    </p:spTree>
    <p:extLst>
      <p:ext uri="{BB962C8B-B14F-4D97-AF65-F5344CB8AC3E}">
        <p14:creationId xmlns:p14="http://schemas.microsoft.com/office/powerpoint/2010/main" val="406074786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175493"/>
            <a:ext cx="3570378" cy="245314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19890" y="2175493"/>
            <a:ext cx="3570378" cy="245314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3"/>
          </p:nvPr>
        </p:nvSpPr>
        <p:spPr>
          <a:xfrm>
            <a:off x="914400" y="1727720"/>
            <a:ext cx="3570378" cy="350613"/>
          </a:xfrm>
        </p:spPr>
        <p:txBody>
          <a:bodyPr anchor="b"/>
          <a:lstStyle>
            <a:lvl1pPr marL="0" indent="0">
              <a:buNone/>
              <a:defRPr sz="24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9889" y="1727720"/>
            <a:ext cx="3570377" cy="350613"/>
          </a:xfrm>
        </p:spPr>
        <p:txBody>
          <a:bodyPr anchor="b"/>
          <a:lstStyle>
            <a:lvl1pPr marL="0" indent="0">
              <a:buNone/>
              <a:defRPr sz="2400" b="0">
                <a:latin typeface="+mj-lt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7953376" cy="1010670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9" name="Straight Connector 8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1531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 Right - No 1st Bullet Title, Sub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914400" y="1952171"/>
            <a:ext cx="2715736" cy="2680552"/>
          </a:xfrm>
        </p:spPr>
        <p:txBody>
          <a:bodyPr/>
          <a:lstStyle>
            <a:lvl1pPr>
              <a:spcBef>
                <a:spcPts val="900"/>
              </a:spcBef>
              <a:defRPr>
                <a:latin typeface="+mn-lt"/>
              </a:defRPr>
            </a:lvl1pPr>
            <a:lvl2pPr>
              <a:defRPr sz="1600">
                <a:latin typeface="+mn-lt"/>
              </a:defRPr>
            </a:lvl2pPr>
          </a:lstStyle>
          <a:p>
            <a:pPr lvl="0"/>
            <a:r>
              <a:rPr lang="en-US" dirty="0"/>
              <a:t>Edit Master text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7953376" cy="1010670"/>
          </a:xfrm>
        </p:spPr>
        <p:txBody>
          <a:bodyPr/>
          <a:lstStyle/>
          <a:p>
            <a:r>
              <a:rPr lang="en-US" dirty="0"/>
              <a:t>Click to edit Master title</a:t>
            </a:r>
          </a:p>
        </p:txBody>
      </p:sp>
      <p:cxnSp>
        <p:nvCxnSpPr>
          <p:cNvPr id="6" name="Straight Connector 5"/>
          <p:cNvCxnSpPr/>
          <p:nvPr userDrawn="1"/>
        </p:nvCxnSpPr>
        <p:spPr bwMode="gray">
          <a:xfrm>
            <a:off x="914147" y="1591471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79697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329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831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ecutive Summary Option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4808193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495273" y="882632"/>
            <a:ext cx="4808538" cy="3506618"/>
          </a:xfrm>
        </p:spPr>
        <p:txBody>
          <a:bodyPr/>
          <a:lstStyle>
            <a:lvl1pPr marL="0" indent="0">
              <a:buNone/>
              <a:defRPr sz="1200">
                <a:latin typeface="+mj-lt"/>
              </a:defRPr>
            </a:lvl1pPr>
            <a:lvl2pPr marL="174625" indent="-171450">
              <a:spcBef>
                <a:spcPts val="300"/>
              </a:spcBef>
              <a:defRPr sz="1050"/>
            </a:lvl2pPr>
            <a:lvl3pPr marL="517525" indent="-171450">
              <a:spcBef>
                <a:spcPts val="300"/>
              </a:spcBef>
              <a:defRPr sz="1050"/>
            </a:lvl3pPr>
            <a:lvl4pPr marL="860425" indent="-171450">
              <a:spcBef>
                <a:spcPts val="300"/>
              </a:spcBef>
              <a:defRPr sz="1050"/>
            </a:lvl4pPr>
            <a:lvl5pPr marL="1203325" indent="-171450">
              <a:spcBef>
                <a:spcPts val="300"/>
              </a:spcBef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00993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 - Bug">
    <p:bg>
      <p:bgPr>
        <a:solidFill>
          <a:srgbClr val="F2F6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7264" y="2237014"/>
            <a:ext cx="669472" cy="669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78712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 Slide - Lockup">
    <p:bg>
      <p:bgPr>
        <a:solidFill>
          <a:srgbClr val="F2F6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7E42F99-047F-453F-A85C-58D0648A1D5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08613" y="2367589"/>
            <a:ext cx="1926774" cy="408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417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862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idx="1"/>
          </p:nvPr>
        </p:nvSpPr>
        <p:spPr>
          <a:xfrm>
            <a:off x="495300" y="884048"/>
            <a:ext cx="7953376" cy="34913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25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7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24800" y="3584972"/>
            <a:ext cx="1841897" cy="235745"/>
          </a:xfrm>
        </p:spPr>
        <p:txBody>
          <a:bodyPr anchor="b" anchorCtr="0"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680862" y="3584972"/>
            <a:ext cx="1841897" cy="235745"/>
          </a:xfrm>
        </p:spPr>
        <p:txBody>
          <a:bodyPr anchor="b" anchorCtr="0"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036924" y="3584972"/>
            <a:ext cx="1841897" cy="235745"/>
          </a:xfrm>
        </p:spPr>
        <p:txBody>
          <a:bodyPr anchor="b" anchorCtr="0"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324800" y="3871914"/>
            <a:ext cx="1841897" cy="506015"/>
          </a:xfrm>
        </p:spPr>
        <p:txBody>
          <a:bodyPr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680862" y="3871914"/>
            <a:ext cx="1841897" cy="506015"/>
          </a:xfrm>
        </p:spPr>
        <p:txBody>
          <a:bodyPr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036924" y="3871914"/>
            <a:ext cx="1841897" cy="506015"/>
          </a:xfrm>
        </p:spPr>
        <p:txBody>
          <a:bodyPr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95316" y="885636"/>
            <a:ext cx="7953042" cy="504825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27" hasCustomPrompt="1"/>
          </p:nvPr>
        </p:nvSpPr>
        <p:spPr>
          <a:xfrm>
            <a:off x="1325563" y="1695450"/>
            <a:ext cx="1841500" cy="1839913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0" name="Picture Placeholder 4"/>
          <p:cNvSpPr>
            <a:spLocks noGrp="1"/>
          </p:cNvSpPr>
          <p:nvPr>
            <p:ph type="pic" sz="quarter" idx="28" hasCustomPrompt="1"/>
          </p:nvPr>
        </p:nvSpPr>
        <p:spPr>
          <a:xfrm>
            <a:off x="3680862" y="1695450"/>
            <a:ext cx="1841500" cy="1839913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  <p:sp>
        <p:nvSpPr>
          <p:cNvPr id="21" name="Picture Placeholder 4"/>
          <p:cNvSpPr>
            <a:spLocks noGrp="1"/>
          </p:cNvSpPr>
          <p:nvPr>
            <p:ph type="pic" sz="quarter" idx="29" hasCustomPrompt="1"/>
          </p:nvPr>
        </p:nvSpPr>
        <p:spPr>
          <a:xfrm>
            <a:off x="6036924" y="1695450"/>
            <a:ext cx="1841500" cy="1839913"/>
          </a:xfrm>
          <a:solidFill>
            <a:srgbClr val="EAEAEA"/>
          </a:solidFill>
        </p:spPr>
        <p:txBody>
          <a:bodyPr anchor="ctr" anchorCtr="0"/>
          <a:lstStyle>
            <a:lvl1pPr marL="0" indent="0" algn="ctr">
              <a:buFontTx/>
              <a:buNone/>
              <a:defRPr/>
            </a:lvl1pPr>
          </a:lstStyle>
          <a:p>
            <a:r>
              <a:rPr lang="en-US" dirty="0"/>
              <a:t>Click icon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to insert picture</a:t>
            </a:r>
          </a:p>
        </p:txBody>
      </p:sp>
    </p:spTree>
    <p:extLst>
      <p:ext uri="{BB962C8B-B14F-4D97-AF65-F5344CB8AC3E}">
        <p14:creationId xmlns:p14="http://schemas.microsoft.com/office/powerpoint/2010/main" val="3791628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6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3"/>
          </p:nvPr>
        </p:nvSpPr>
        <p:spPr>
          <a:xfrm>
            <a:off x="495316" y="885635"/>
            <a:ext cx="7953042" cy="504825"/>
          </a:xfrm>
        </p:spPr>
        <p:txBody>
          <a:bodyPr/>
          <a:lstStyle>
            <a:lvl1pPr marL="0" indent="0">
              <a:buFontTx/>
              <a:buNone/>
              <a:defRPr sz="12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24800" y="3584972"/>
            <a:ext cx="1841897" cy="235745"/>
          </a:xfrm>
        </p:spPr>
        <p:txBody>
          <a:bodyPr anchor="b" anchorCtr="0"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680862" y="3584972"/>
            <a:ext cx="1841897" cy="235745"/>
          </a:xfrm>
        </p:spPr>
        <p:txBody>
          <a:bodyPr anchor="b" anchorCtr="0"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6036924" y="3584972"/>
            <a:ext cx="1841897" cy="235745"/>
          </a:xfrm>
        </p:spPr>
        <p:txBody>
          <a:bodyPr anchor="b" anchorCtr="0"/>
          <a:lstStyle>
            <a:lvl1pPr marL="0" indent="0">
              <a:buNone/>
              <a:defRPr sz="1400">
                <a:latin typeface="+mj-lt"/>
              </a:defRPr>
            </a:lvl1pPr>
          </a:lstStyle>
          <a:p>
            <a:pPr lvl="0"/>
            <a:r>
              <a:rPr lang="en-US" dirty="0"/>
              <a:t>Edit Master subtitle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1324800" y="3871914"/>
            <a:ext cx="1841897" cy="506015"/>
          </a:xfrm>
        </p:spPr>
        <p:txBody>
          <a:bodyPr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4"/>
          <p:cNvSpPr>
            <a:spLocks noGrp="1"/>
          </p:cNvSpPr>
          <p:nvPr>
            <p:ph type="body" sz="quarter" idx="18"/>
          </p:nvPr>
        </p:nvSpPr>
        <p:spPr>
          <a:xfrm>
            <a:off x="3680862" y="3871914"/>
            <a:ext cx="1841897" cy="506015"/>
          </a:xfrm>
        </p:spPr>
        <p:txBody>
          <a:bodyPr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4"/>
          <p:cNvSpPr>
            <a:spLocks noGrp="1"/>
          </p:cNvSpPr>
          <p:nvPr>
            <p:ph type="body" sz="quarter" idx="19"/>
          </p:nvPr>
        </p:nvSpPr>
        <p:spPr>
          <a:xfrm>
            <a:off x="6036924" y="3871914"/>
            <a:ext cx="1841897" cy="506015"/>
          </a:xfrm>
        </p:spPr>
        <p:txBody>
          <a:bodyPr/>
          <a:lstStyle>
            <a:lvl1pPr marL="0" indent="0">
              <a:buNone/>
              <a:defRPr sz="105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290432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w Accent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30088"/>
            <a:ext cx="7953376" cy="72038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95300" y="1043280"/>
            <a:ext cx="7953376" cy="33515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 bwMode="gray">
          <a:xfrm>
            <a:off x="495047" y="874319"/>
            <a:ext cx="1384697" cy="0"/>
          </a:xfrm>
          <a:prstGeom prst="line">
            <a:avLst/>
          </a:prstGeom>
          <a:ln w="44450"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8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9982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1.png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393676" y="4628634"/>
            <a:ext cx="576072" cy="374371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13716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021" y="26895"/>
            <a:ext cx="7953376" cy="72038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021" y="883081"/>
            <a:ext cx="7953376" cy="34913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C0E28BE6-FA14-3D49-939B-42D28B26EA5F}"/>
              </a:ext>
            </a:extLst>
          </p:cNvPr>
          <p:cNvPicPr>
            <a:picLocks noChangeAspect="1"/>
          </p:cNvPicPr>
          <p:nvPr userDrawn="1"/>
        </p:nvPicPr>
        <p:blipFill>
          <a:blip r:embed="rId3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85969" y="264194"/>
            <a:ext cx="572150" cy="572340"/>
          </a:xfrm>
          <a:prstGeom prst="rect">
            <a:avLst/>
          </a:prstGeom>
        </p:spPr>
      </p:pic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6419B654-0271-1E40-A420-0D0B17964914}"/>
              </a:ext>
            </a:extLst>
          </p:cNvPr>
          <p:cNvPicPr>
            <a:picLocks noChangeAspect="1"/>
          </p:cNvPicPr>
          <p:nvPr userDrawn="1"/>
        </p:nvPicPr>
        <p:blipFill>
          <a:blip r:embed="rId4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849" y="4760248"/>
            <a:ext cx="787590" cy="98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281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0" r:id="rId2"/>
    <p:sldLayoutId id="2147483662" r:id="rId3"/>
    <p:sldLayoutId id="2147483712" r:id="rId4"/>
    <p:sldLayoutId id="2147483674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754" r:id="rId12"/>
    <p:sldLayoutId id="2147483755" r:id="rId13"/>
    <p:sldLayoutId id="2147483756" r:id="rId14"/>
    <p:sldLayoutId id="2147483682" r:id="rId15"/>
    <p:sldLayoutId id="2147483683" r:id="rId16"/>
    <p:sldLayoutId id="2147483684" r:id="rId17"/>
    <p:sldLayoutId id="2147483663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64" r:id="rId24"/>
    <p:sldLayoutId id="2147483752" r:id="rId25"/>
    <p:sldLayoutId id="2147483690" r:id="rId26"/>
    <p:sldLayoutId id="2147483753" r:id="rId27"/>
    <p:sldLayoutId id="2147483691" r:id="rId28"/>
    <p:sldLayoutId id="2147483692" r:id="rId29"/>
    <p:sldLayoutId id="2147483693" r:id="rId30"/>
    <p:sldLayoutId id="2147483694" r:id="rId31"/>
    <p:sldLayoutId id="2147483695" r:id="rId32"/>
    <p:sldLayoutId id="2147483696" r:id="rId33"/>
    <p:sldLayoutId id="2147483666" r:id="rId34"/>
    <p:sldLayoutId id="2147483667" r:id="rId35"/>
    <p:sldLayoutId id="2147483745" r:id="rId36"/>
    <p:sldLayoutId id="2147483746" r:id="rId37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tx1"/>
        </a:buClr>
        <a:buFont typeface="GM Global Sans Plain" panose="020B050205030202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100000"/>
        </a:lnSpc>
        <a:spcBef>
          <a:spcPts val="600"/>
        </a:spcBef>
        <a:buFont typeface="GM Global Sans Plain" panose="020B0502050302020203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20" userDrawn="1">
          <p15:clr>
            <a:srgbClr val="F26B43"/>
          </p15:clr>
        </p15:guide>
        <p15:guide id="2" pos="312" userDrawn="1">
          <p15:clr>
            <a:srgbClr val="F26B43"/>
          </p15:clr>
        </p15:guide>
        <p15:guide id="3" pos="5586" userDrawn="1">
          <p15:clr>
            <a:srgbClr val="F26B43"/>
          </p15:clr>
        </p15:guide>
        <p15:guide id="4" orient="horz" pos="3045" userDrawn="1">
          <p15:clr>
            <a:srgbClr val="F26B43"/>
          </p15:clr>
        </p15:guide>
        <p15:guide id="5" orient="horz" pos="2923" userDrawn="1">
          <p15:clr>
            <a:srgbClr val="F26B43"/>
          </p15:clr>
        </p15:guide>
        <p15:guide id="6" orient="horz" pos="715" userDrawn="1">
          <p15:clr>
            <a:srgbClr val="F26B43"/>
          </p15:clr>
        </p15:guide>
        <p15:guide id="7" pos="288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393676" y="4628634"/>
            <a:ext cx="576072" cy="374371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137160" bIns="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77E42F99-047F-453F-A85C-58D0648A1D5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324643"/>
            <a:ext cx="7953376" cy="101067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611087"/>
            <a:ext cx="7953376" cy="30175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5740" y="4736705"/>
            <a:ext cx="233803" cy="234508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4300062" y="4750099"/>
            <a:ext cx="543877" cy="13421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Confidential</a:t>
            </a:r>
          </a:p>
        </p:txBody>
      </p:sp>
    </p:spTree>
    <p:extLst>
      <p:ext uri="{BB962C8B-B14F-4D97-AF65-F5344CB8AC3E}">
        <p14:creationId xmlns:p14="http://schemas.microsoft.com/office/powerpoint/2010/main" val="2655530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0" r:id="rId2"/>
    <p:sldLayoutId id="2147483723" r:id="rId3"/>
    <p:sldLayoutId id="2147483724" r:id="rId4"/>
    <p:sldLayoutId id="2147483737" r:id="rId5"/>
    <p:sldLayoutId id="2147483726" r:id="rId6"/>
    <p:sldLayoutId id="2147483729" r:id="rId7"/>
    <p:sldLayoutId id="2147483735" r:id="rId8"/>
    <p:sldLayoutId id="2147483736" r:id="rId9"/>
    <p:sldLayoutId id="2147483742" r:id="rId10"/>
    <p:sldLayoutId id="2147483743" r:id="rId11"/>
    <p:sldLayoutId id="2147483744" r:id="rId12"/>
    <p:sldLayoutId id="2147483747" r:id="rId13"/>
    <p:sldLayoutId id="2147483748" r:id="rId1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1775" indent="-2317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73088" indent="-230188" algn="l" defTabSz="685800" rtl="0" eaLnBrk="1" latinLnBrk="0" hangingPunct="1">
        <a:lnSpc>
          <a:spcPct val="90000"/>
        </a:lnSpc>
        <a:spcBef>
          <a:spcPts val="600"/>
        </a:spcBef>
        <a:buFont typeface="GM Global Sans Plain" panose="020B0502050302020203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30288" indent="-228600" algn="l" defTabSz="685800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7013" algn="l" defTabSz="685800" rtl="0" eaLnBrk="1" latinLnBrk="0" hangingPunct="1">
        <a:lnSpc>
          <a:spcPct val="90000"/>
        </a:lnSpc>
        <a:spcBef>
          <a:spcPts val="600"/>
        </a:spcBef>
        <a:buFont typeface="GM Global Sans Plain" panose="020B0502050302020203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12913" indent="-2317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774" userDrawn="1">
          <p15:clr>
            <a:srgbClr val="F26B43"/>
          </p15:clr>
        </p15:guide>
        <p15:guide id="2" pos="576" userDrawn="1">
          <p15:clr>
            <a:srgbClr val="F26B43"/>
          </p15:clr>
        </p15:guide>
        <p15:guide id="3" pos="5586">
          <p15:clr>
            <a:srgbClr val="F26B43"/>
          </p15:clr>
        </p15:guide>
        <p15:guide id="4" orient="horz" pos="3045">
          <p15:clr>
            <a:srgbClr val="F26B43"/>
          </p15:clr>
        </p15:guide>
        <p15:guide id="5" orient="horz" pos="2923">
          <p15:clr>
            <a:srgbClr val="F26B43"/>
          </p15:clr>
        </p15:guide>
        <p15:guide id="6" orient="horz" pos="101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7" Type="http://schemas.openxmlformats.org/officeDocument/2006/relationships/image" Target="../media/image19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8.tmp"/><Relationship Id="rId5" Type="http://schemas.openxmlformats.org/officeDocument/2006/relationships/image" Target="../media/image17.tmp"/><Relationship Id="rId4" Type="http://schemas.openxmlformats.org/officeDocument/2006/relationships/image" Target="../media/image16.tm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3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3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3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495301" y="2454812"/>
            <a:ext cx="7946936" cy="959380"/>
          </a:xfrm>
        </p:spPr>
        <p:txBody>
          <a:bodyPr anchor="ctr"/>
          <a:lstStyle/>
          <a:p>
            <a:r>
              <a:rPr lang="en-US" sz="2000" dirty="0"/>
              <a:t>“SUPPLIER NAME” TECHNICAL REVIEW FOR GENERAL MOTORS</a:t>
            </a: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95302" y="3226466"/>
            <a:ext cx="2839260" cy="1402167"/>
          </a:xfrm>
        </p:spPr>
        <p:txBody>
          <a:bodyPr/>
          <a:lstStyle/>
          <a:p>
            <a:r>
              <a:rPr lang="en-US" sz="1200" dirty="0"/>
              <a:t>Quoting Manufacturing DUNS Number(s): </a:t>
            </a:r>
            <a:br>
              <a:rPr lang="en-US" sz="1200" dirty="0"/>
            </a:br>
            <a:r>
              <a:rPr lang="en-US" sz="1200" dirty="0"/>
              <a:t>RFQ #: </a:t>
            </a:r>
            <a:br>
              <a:rPr lang="en-US" sz="1200" dirty="0"/>
            </a:br>
            <a:r>
              <a:rPr lang="en-US" sz="1200" dirty="0"/>
              <a:t>eSOR #:</a:t>
            </a:r>
            <a:br>
              <a:rPr lang="en-US" sz="1200" dirty="0"/>
            </a:br>
            <a:r>
              <a:rPr lang="en-US" sz="1200" dirty="0"/>
              <a:t>Program: </a:t>
            </a:r>
            <a:br>
              <a:rPr lang="en-US" sz="1200" dirty="0"/>
            </a:br>
            <a:r>
              <a:rPr lang="en-US" sz="1200" dirty="0"/>
              <a:t>Commodity: </a:t>
            </a:r>
            <a:br>
              <a:rPr lang="en-US" sz="1000" dirty="0"/>
            </a:br>
            <a:r>
              <a:rPr lang="en-US" sz="1200" dirty="0"/>
              <a:t>Bundles:</a:t>
            </a:r>
          </a:p>
          <a:p>
            <a:r>
              <a:rPr lang="en-US" sz="1200" dirty="0"/>
              <a:t>Date: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7E42F99-047F-453F-A85C-58D0648A1D53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3C722-E1C0-0243-88B5-CD1C5B7CEDCC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1020F1-4197-45E5-B794-D978C600F4CD}"/>
              </a:ext>
            </a:extLst>
          </p:cNvPr>
          <p:cNvSpPr/>
          <p:nvPr/>
        </p:nvSpPr>
        <p:spPr>
          <a:xfrm>
            <a:off x="1861226" y="1147864"/>
            <a:ext cx="1264595" cy="11681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SUPPLIER LOGO</a:t>
            </a:r>
          </a:p>
        </p:txBody>
      </p:sp>
      <p:sp>
        <p:nvSpPr>
          <p:cNvPr id="7" name="Subtitle 8">
            <a:extLst>
              <a:ext uri="{FF2B5EF4-FFF2-40B4-BE49-F238E27FC236}">
                <a16:creationId xmlns:a16="http://schemas.microsoft.com/office/drawing/2014/main" id="{C4BEBA38-03C6-4E23-A8A6-50F9C9D5F70D}"/>
              </a:ext>
            </a:extLst>
          </p:cNvPr>
          <p:cNvSpPr txBox="1">
            <a:spLocks/>
          </p:cNvSpPr>
          <p:nvPr/>
        </p:nvSpPr>
        <p:spPr>
          <a:xfrm>
            <a:off x="3334561" y="3226465"/>
            <a:ext cx="5107676" cy="140216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GM Global Sans Plain" panose="020B0502050302020203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GM Global Sans Plain" panose="020B0502050302020203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rgbClr val="FF0000"/>
                </a:solidFill>
              </a:rPr>
              <a:t>12345678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2601004879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112966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AB1XX</a:t>
            </a:r>
            <a:br>
              <a:rPr lang="en-US" sz="1200" dirty="0">
                <a:solidFill>
                  <a:srgbClr val="FF0000"/>
                </a:solidFill>
              </a:rPr>
            </a:br>
            <a:r>
              <a:rPr lang="en-US" sz="1000" dirty="0">
                <a:solidFill>
                  <a:srgbClr val="FF0000"/>
                </a:solidFill>
              </a:rPr>
              <a:t>Uppers/Lowers/Simple/Complex</a:t>
            </a:r>
            <a:br>
              <a:rPr lang="en-US" sz="1000" dirty="0">
                <a:solidFill>
                  <a:srgbClr val="FF0000"/>
                </a:solidFill>
              </a:rPr>
            </a:br>
            <a:r>
              <a:rPr lang="en-US" sz="1200" dirty="0">
                <a:solidFill>
                  <a:srgbClr val="FF0000"/>
                </a:solidFill>
              </a:rPr>
              <a:t>1,2,5, ETC.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DAY-MON-YEAR</a:t>
            </a:r>
          </a:p>
        </p:txBody>
      </p:sp>
    </p:spTree>
    <p:extLst>
      <p:ext uri="{BB962C8B-B14F-4D97-AF65-F5344CB8AC3E}">
        <p14:creationId xmlns:p14="http://schemas.microsoft.com/office/powerpoint/2010/main" val="33484850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DIMENSIONAL PLAN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Multiple Slides Required</a:t>
            </a:r>
          </a:p>
          <a:p>
            <a:r>
              <a:rPr lang="en-US" dirty="0"/>
              <a:t>for each PART/ASSEMBLY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b="1" u="sng" dirty="0"/>
              <a:t>Provide GD&amp;T Overview And Confirmation Of Understanding + Agreement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Confirmation From Tier 1 GD&amp;T Will Be Created For POA Components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Provide Dimensional Analysis / Stack-Up Study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200" dirty="0"/>
              <a:t>Simulations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200" dirty="0"/>
              <a:t>Historical Data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200" dirty="0"/>
              <a:t>Process Capability / Data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Define Any Specific Concessions Proposals W/Potential Solutions – Documented In M7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In-Process Checking Fixture Plan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Final Assembly Checking Fixture Plan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Environmental Fixtures (If Required)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dirty="0"/>
              <a:t>Measurement Execution Plan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Measurement Plan To Support Mrd Builds, Ppap And Production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dirty="0"/>
              <a:t>Attribute, CMM, Scanning, Etc.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dirty="0"/>
              <a:t>Confirm GDIS Requirement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Any DTS And/Or GCA Requirements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People Allocation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dirty="0"/>
              <a:t>For Dimensional: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00" i="1" dirty="0"/>
              <a:t>Corporate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00" i="1" dirty="0"/>
              <a:t>DUNS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00" i="1" dirty="0"/>
              <a:t>Org Chart Outlining Program Support (From Nomination to Program Build-Out)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9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47184AE-6CF1-4214-9A77-BAF54B45D7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562" y="3981854"/>
            <a:ext cx="1564853" cy="617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80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DFMEA, PFMEA AND VALIDATION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Multiple Slides Required</a:t>
            </a:r>
          </a:p>
          <a:p>
            <a:r>
              <a:rPr lang="en-US" dirty="0"/>
              <a:t>for each PART/ASSEMBLY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b="1" u="sng" dirty="0"/>
              <a:t>Identify And Confirm Any High Severity Items Per SOR Using GM 1927 21 DFMEA PFMEA Gap Analysis Process And Transition Form 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100" dirty="0"/>
              <a:t>D To P Gap Analysis – Required For All 9’s And 10’s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Demonstrate Process Controls/Error Proofing Mechanisms That Will Be Used To Achieve Detection Level 3 Or Lower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Alignment Between DFMEA To PFMEA To Control Plan 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100" dirty="0"/>
              <a:t>Identify Critical Characteristics (KPC’s, QPC’s, DR’s, Etc.) Per SOR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100" dirty="0"/>
              <a:t>Confirm Is Validation Required. If So, Process Needs To Be Defined Per GMW16536 / GMW16537.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Confirm Understanding Of AIAG And Customer Specific Standards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Confirm Company Baseline PFMEA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Confirm Company Baseline Control Plan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Confirm Baseline APQP Planning Is In Place And Being Followed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Supplier Has To Provide Lessons Learned and/or Read Across Examples from Previous Programs for Similar Parts/Assemblies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People Allocation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100" dirty="0"/>
              <a:t>For PFMEA, Control Plan, APQP And Standardized Work Development: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i="1" dirty="0"/>
              <a:t>Corporate Support &amp; DUNS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i="1" dirty="0"/>
              <a:t>Org Chart Outlining Program Support (From Nomination to Program Build-Out)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750" i="1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15406110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CAPACITY, OPERATING PLAN </a:t>
            </a:r>
            <a:br>
              <a:rPr lang="en-US" dirty="0"/>
            </a:br>
            <a:r>
              <a:rPr lang="en-US" dirty="0"/>
              <a:t>&amp; RESOURCE ALLOCATION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Multiple Slides Required</a:t>
            </a:r>
          </a:p>
          <a:p>
            <a:r>
              <a:rPr lang="en-US" dirty="0"/>
              <a:t>for each PART/ASSEMBLY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50" dirty="0"/>
              <a:t>Need Completed Preliminary R@R Assessment with Cycle Time(s) for each Assembly Operation.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50" dirty="0"/>
              <a:t>Tooling Capacity Allocation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50" dirty="0"/>
              <a:t>For Stamping &amp; Assembly Tooling: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50" i="1" dirty="0"/>
              <a:t>Current  or Shared Utilization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50" i="1" dirty="0"/>
              <a:t>Future Capacity Analysis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50" i="1" dirty="0"/>
              <a:t>Expected OEE (Any Value Less Than 85% Will Not Be Accepted)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50" dirty="0"/>
              <a:t>Confirm Proper Containerization And If Special Containerization/Shipping/Handling Is Required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50" dirty="0"/>
              <a:t>Confirm Material Control Process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50" dirty="0"/>
              <a:t>FIFO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50" dirty="0"/>
              <a:t>Non-conforming Material / Repair/ Rework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50" dirty="0"/>
              <a:t>Traceability / Eng Changes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50" dirty="0"/>
              <a:t>Incoming Material (Raw Material)</a:t>
            </a:r>
            <a:endParaRPr lang="en-US" sz="95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95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95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Confirm GM Assembly Plant Operating Pattern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Confirm Appendix B1 Volumes Are Understood And Will Be Met Without Concern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Confirm Appendix E10 – Mrd Build Quantities Will Be Met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Confirm R@R Gate Date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Confirm Indirect Labor/People Allocation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000" dirty="0"/>
              <a:t>For Product Engineering, Manufacturing &amp; Quality: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000" i="1" dirty="0"/>
              <a:t>Corporate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000" i="1" dirty="0"/>
              <a:t>DUNS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000" i="1" dirty="0"/>
              <a:t>Org Chart Outlining Program Support (From Nomination to Program Build-Out)</a:t>
            </a:r>
          </a:p>
          <a:p>
            <a:pPr lvl="2">
              <a:buFont typeface="Wingdings" panose="05000000000000000000" pitchFamily="2" charset="2"/>
              <a:buChar char="q"/>
            </a:pPr>
            <a:endParaRPr lang="en-US" sz="1000" i="1" dirty="0"/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10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8714621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OVERVIEW &amp; SCORECARDS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400" b="1" u="sng" dirty="0"/>
              <a:t>CONFIRM ALL CG'S (INCLUDING CG4338 AND PART SPECIFIC CG'S) IN APPENDIX F15-47 HAVE BEEN REVIEWED IN DEPTH TO ENSURE COMPLIANCE.</a:t>
            </a:r>
          </a:p>
          <a:p>
            <a:pPr marL="457200" indent="-45720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2800" dirty="0">
              <a:solidFill>
                <a:schemeClr val="bg1">
                  <a:lumMod val="10000"/>
                </a:schemeClr>
              </a:solidFill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  <a:p>
            <a:pPr marL="177800" indent="-34290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  <a:p>
            <a:pPr marL="177800" indent="-34290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2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SSE Performance – Ultimate DUNS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IATF Certification – Manufacturing DUNS Location(s)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CQI Certification(s) – Manufacturing DUNS Location(s)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Sourceability / BIQS / Quality Metric Performance – For Quoting Manufacturing DUNS Location(s) Only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200" i="1" dirty="0"/>
              <a:t>12 Mo Scorecard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200" i="1" dirty="0"/>
              <a:t>6 Mo Scorecard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200" dirty="0"/>
              <a:t>Provide Any Recent GM Awards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12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4048872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COMMERCIAL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 (if necessary)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1400" b="1" u="sng" dirty="0"/>
              <a:t>Provide Prototype Piece Price, Unique Tooling And Lead Times (If Necessary)</a:t>
            </a:r>
          </a:p>
          <a:p>
            <a:pPr marL="577850" indent="-285750">
              <a:lnSpc>
                <a:spcPct val="90000"/>
              </a:lnSpc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Beta-level Parts  (As Applicable)</a:t>
            </a:r>
          </a:p>
          <a:p>
            <a:pPr marL="577850" indent="-285750">
              <a:lnSpc>
                <a:spcPct val="90000"/>
              </a:lnSpc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Gamma-level Parts (As Applicable)</a:t>
            </a:r>
          </a:p>
          <a:p>
            <a:pPr marL="577850" indent="-285750">
              <a:lnSpc>
                <a:spcPct val="90000"/>
              </a:lnSpc>
              <a:buSzPct val="100000"/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Identify Difference Between Beta, Gamma, &amp; Production Parts</a:t>
            </a: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ts val="1200"/>
              </a:spcBef>
              <a:defRPr/>
            </a:pPr>
            <a:r>
              <a:rPr lang="en-US" sz="1200" b="1" u="sng" dirty="0"/>
              <a:t>Confirm The Following Has Been Provided To Buyer:</a:t>
            </a:r>
            <a:endParaRPr lang="en-US" sz="1200" b="1" u="sng" dirty="0">
              <a:solidFill>
                <a:srgbClr val="FF0000"/>
              </a:solidFill>
            </a:endParaRP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Completed Cost Breakdown Sheets (1804, 1810 Documents)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Costed BOM Detail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Tooling Cost Breakdown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Provide A List Of Your Potential Tier 2-3 Suppliers And The Selection Criteria Used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Confirm GM Resale Program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Confirm a Quote For Every Part Listed On RFQ Will Be Provided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Confirm Any Cost Reduction Ideas Or Measures</a:t>
            </a:r>
          </a:p>
          <a:p>
            <a:pPr marL="349250" indent="-285750">
              <a:lnSpc>
                <a:spcPct val="90000"/>
              </a:lnSpc>
              <a:buFont typeface="Wingdings" panose="05000000000000000000" pitchFamily="2" charset="2"/>
              <a:buChar char="q"/>
              <a:defRPr/>
            </a:pPr>
            <a:endParaRPr lang="en-US" sz="1200" dirty="0"/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12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18142256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M7 REVIEW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>
          <a:xfrm>
            <a:off x="495300" y="1043279"/>
            <a:ext cx="3946998" cy="234490"/>
          </a:xfrm>
        </p:spPr>
        <p:txBody>
          <a:bodyPr/>
          <a:lstStyle/>
          <a:p>
            <a:r>
              <a:rPr lang="en-US" dirty="0"/>
              <a:t>Review Excel File During Tech Review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299" y="1428750"/>
            <a:ext cx="7578657" cy="3214786"/>
          </a:xfrm>
        </p:spPr>
        <p:txBody>
          <a:bodyPr/>
          <a:lstStyle/>
          <a:p>
            <a:pPr marL="285750" indent="-285750">
              <a:lnSpc>
                <a:spcPct val="90000"/>
              </a:lnSpc>
              <a:spcBef>
                <a:spcPts val="1200"/>
              </a:spcBef>
              <a:buFont typeface="Wingdings" panose="05000000000000000000" pitchFamily="2" charset="2"/>
              <a:buChar char="q"/>
              <a:defRPr/>
            </a:pPr>
            <a:r>
              <a:rPr lang="en-US" sz="1800" b="1" u="sng" dirty="0"/>
              <a:t>Need To Review Each M7 Line Item During Tech Review!</a:t>
            </a:r>
            <a:endParaRPr lang="en-US" sz="1800" b="1" u="sng" dirty="0">
              <a:solidFill>
                <a:srgbClr val="FF0000"/>
              </a:solidFill>
            </a:endParaRP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Review Any Specific Concessions Proposals With Potential Solutions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Supplier Has To Provide Best Practice And Reasoning For M7 Exception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Supplier Has To Provide Lessons Learned and/or Read Across Examples from Previous Programs for Similar Parts/Assemblies to support M7 Exceptions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GM Will Provide Feedback On Whether M7 Exception Will Be Accepted, Reviewed Or Rejected</a:t>
            </a:r>
          </a:p>
          <a:p>
            <a:pPr marL="685800" lvl="1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b="1" dirty="0"/>
              <a:t>For Design and/or Tolerance deviation requests: GM will not entertain concessions without further internal engineering and/or dimensional stack-up analysis is complete by agreed upon date. Supplier must explain design and/or process enablers (with supporting data) required to meet specific feature tolerance requirements.</a:t>
            </a:r>
          </a:p>
          <a:p>
            <a:pPr marL="685800" lvl="1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b="1" dirty="0"/>
              <a:t>For Design change request based on formability, processing and/or other tolerance concerns: GM will not entertain any design change and/or concessions, at this time. Supplier must explain design and/or process enablers (with supporting data) required to meet specific feature tolerance requirements.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20060211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Special Case/Important Items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72B75-1BDC-D341-BFE2-E568B29A98C4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55519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IMPORTANT TECH REVIEW ITEMS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>
          <a:xfrm>
            <a:off x="495300" y="1043278"/>
            <a:ext cx="7345680" cy="385471"/>
          </a:xfrm>
        </p:spPr>
        <p:txBody>
          <a:bodyPr/>
          <a:lstStyle/>
          <a:p>
            <a:r>
              <a:rPr lang="en-US" dirty="0"/>
              <a:t>PLEASE DISCUSS THESE ITEMS ONLY IF THERE’S AN ISSUE THAT REQUIRES GM ASSISTANCE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299" y="1428749"/>
            <a:ext cx="7578657" cy="3303061"/>
          </a:xfrm>
        </p:spPr>
        <p:txBody>
          <a:bodyPr/>
          <a:lstStyle/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Are There Any Additional Technical Exceptions That Gm Needs To Be Aware Of In Your Quote?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Any Issues With Tier 1 Or Tiered Suppliers Using Or Procuring GM Approved Stamping Lubes?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/>
              <a:t>Does Supplier Have Direct Teamcenter / P2P Access?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Confirm And Account For Any Special Cases Or Special Requirements:</a:t>
            </a:r>
          </a:p>
          <a:p>
            <a:pPr marL="800100" lvl="1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u="sng" dirty="0">
                <a:solidFill>
                  <a:schemeClr val="bg1">
                    <a:lumMod val="10000"/>
                  </a:schemeClr>
                </a:solidFill>
              </a:rPr>
              <a:t>For Battery Enclosures Assemblies (RESS)</a:t>
            </a: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: </a:t>
            </a:r>
          </a:p>
          <a:p>
            <a:pPr marL="1143000" lvl="2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Does The Supplier Have Additional Tiers In The Assembly Process?	</a:t>
            </a:r>
          </a:p>
          <a:p>
            <a:pPr marL="1143000" lvl="2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Does The Supplier Understand That This Assembly Must Be 100% Sealed.  Air Pressure Testing Is Required To Ensure Proper Sealing.	</a:t>
            </a:r>
          </a:p>
          <a:p>
            <a:pPr marL="1143000" lvl="2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Is Supplier Considering To Use Any Manual Operation?	</a:t>
            </a:r>
          </a:p>
          <a:p>
            <a:pPr marL="1143000" lvl="2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What Is The Supplier Logistic Plan For The Upper And Lower Halves To Elpo And Back To The Assembly?</a:t>
            </a:r>
          </a:p>
          <a:p>
            <a:pPr marL="1143000" lvl="2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dirty="0"/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AFBFA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29503990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Commodity Specific Slides</a:t>
            </a:r>
            <a:br>
              <a:rPr lang="en-US" dirty="0"/>
            </a:br>
            <a:r>
              <a:rPr lang="en-US" sz="2000" dirty="0"/>
              <a:t>(Only Use for Parts/Material that apply to SOR)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72B75-1BDC-D341-BFE2-E568B29A98C4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11108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PULL AHEAD PRODUCTION TOOLS (PAPT)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500" b="1" u="sng" dirty="0"/>
              <a:t>Die/Stamping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PROTOTYPE (IF NECESSARY) (TOOL SHOP/INTEGRATOR)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LOW VOLUME (IF NECESSARY)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PRODUCTION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Supplier Needs To Confirm Use Of Approved Prototype &amp; Production Tool Shop Suppliers For Critical Sub-assemblies (FRT &amp; RR RAILS, FRT &amp; RR FLOOR Assemblies And BATTERY ENCLOSURE Assemblies). For All Other Parts/Assemblies, Supplier Needs To Verify Prototype &amp; Production Tool Shop Suppliers Are Not On The Not Approved Tool Shop List (CG5615).</a:t>
            </a:r>
          </a:p>
          <a:p>
            <a:r>
              <a:rPr lang="en-US" sz="500" b="1" u="sng" dirty="0"/>
              <a:t>Stamping Process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PROPOSED STAMPING MANUFACTURING LOCATION (HOMELINE)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METHOD PLAN (Progressive/Transfer (Mech Or Manual)/Tandem)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BLANK DEVELOPMENT &amp; SIZE (</a:t>
            </a:r>
            <a:r>
              <a:rPr lang="en-US" sz="500" i="1" dirty="0"/>
              <a:t>Coil Width/Progression &amp; Utilization %)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DIE OPERATION LAYOUTS (DOL)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PROCESS FLOW CHART / STRIP LAYOUT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Confirm Awareness Of Any Special/Safety Trim Direction (And/Or Pierce Direction) Requirements On The Part(s)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Confirm Any Surface Quality Requirements By Part (Class A, B, Etc.)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Applies To Tiered Suppliers, As Well.</a:t>
            </a:r>
          </a:p>
          <a:p>
            <a:r>
              <a:rPr lang="en-US" sz="500" b="1" u="sng" dirty="0"/>
              <a:t>Stamping Simulations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500" dirty="0"/>
              <a:t>1-step Manufacturability/Feasibility – Red Or Green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500" dirty="0"/>
              <a:t>Define Any Specific Concessions Proposals W/Potential Solutions – Documented In M7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5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AFBFA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SUPPLIER LOGO</a:t>
            </a:r>
          </a:p>
        </p:txBody>
      </p:sp>
      <p:sp>
        <p:nvSpPr>
          <p:cNvPr id="13" name="Content Placeholder 23">
            <a:extLst>
              <a:ext uri="{FF2B5EF4-FFF2-40B4-BE49-F238E27FC236}">
                <a16:creationId xmlns:a16="http://schemas.microsoft.com/office/drawing/2014/main" id="{08369C04-906B-46BD-ACBE-CFAEF18AA0CA}"/>
              </a:ext>
            </a:extLst>
          </p:cNvPr>
          <p:cNvSpPr txBox="1">
            <a:spLocks/>
          </p:cNvSpPr>
          <p:nvPr/>
        </p:nvSpPr>
        <p:spPr>
          <a:xfrm>
            <a:off x="4376811" y="1428750"/>
            <a:ext cx="3722467" cy="3214786"/>
          </a:xfrm>
          <a:prstGeom prst="rect">
            <a:avLst/>
          </a:prstGeom>
          <a:ln>
            <a:solidFill>
              <a:srgbClr val="77787A"/>
            </a:solidFill>
          </a:ln>
        </p:spPr>
        <p:txBody>
          <a:bodyPr vert="horz" lIns="91440" tIns="91440" rIns="91440" bIns="9144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What are the stamping operations the supplier is planning to pull ahead?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Are there any combined operations which would affect pulling ahead all the forming dies?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What is the plan for non-PAPT operations? Who is the prototype supplier?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Does the supplier have an established tool development plan?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Does the supplier understand that all parts must be made using the complete production die process prior to the final IVB build?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Is the supplier aware of whether the part is POA?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Will the supplier use an LCC (Low-Cost Country) strategy?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Where will the supplier build the PAPT?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Does the supplier understand the change management process between T-release and P-Release timeframe for SVER and IVER parts?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Is the supplier aware that the production checking fixture must be completed for IVB?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50" dirty="0"/>
              <a:t>Has supplier presented the payment condition plan for PAPT?</a:t>
            </a:r>
          </a:p>
        </p:txBody>
      </p:sp>
    </p:spTree>
    <p:extLst>
      <p:ext uri="{BB962C8B-B14F-4D97-AF65-F5344CB8AC3E}">
        <p14:creationId xmlns:p14="http://schemas.microsoft.com/office/powerpoint/2010/main" val="1863835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72B75-1BDC-D341-BFE2-E568B29A98C4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8" name="Text Box 12">
            <a:extLst>
              <a:ext uri="{FF2B5EF4-FFF2-40B4-BE49-F238E27FC236}">
                <a16:creationId xmlns:a16="http://schemas.microsoft.com/office/drawing/2014/main" id="{7AA22EC0-F5C4-449C-90BB-26659F1967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5300" y="740480"/>
            <a:ext cx="8153400" cy="3662541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en-US" b="1" dirty="0">
              <a:solidFill>
                <a:schemeClr val="bg1"/>
              </a:solidFill>
            </a:endParaRPr>
          </a:p>
          <a:p>
            <a:pPr algn="ctr"/>
            <a:r>
              <a:rPr lang="en-US" sz="1400" b="1" u="sng" dirty="0">
                <a:solidFill>
                  <a:schemeClr val="bg1"/>
                </a:solidFill>
              </a:rPr>
              <a:t>NOTE:</a:t>
            </a:r>
          </a:p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Please  </a:t>
            </a:r>
            <a:r>
              <a:rPr lang="en-US" sz="1400" b="1" u="sng" dirty="0">
                <a:solidFill>
                  <a:schemeClr val="bg1"/>
                </a:solidFill>
              </a:rPr>
              <a:t>NO STATEMENTS OF SUPPLIER CONFIDENTIALITY</a:t>
            </a:r>
            <a:r>
              <a:rPr lang="en-US" sz="1400" b="1" dirty="0">
                <a:solidFill>
                  <a:schemeClr val="bg1"/>
                </a:solidFill>
              </a:rPr>
              <a:t> </a:t>
            </a:r>
          </a:p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The Supplier MUST understand Math Models, verify GD&amp;T, confirm ALL SOR Content &amp; Appendices BEFORE agreeing to Tech Review date and be prepared to successfully support GM program(s) being quoted from nomination to build-out.</a:t>
            </a:r>
          </a:p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An electronic copy of Supplier presentation including all forms requested in SOR  </a:t>
            </a:r>
            <a:r>
              <a:rPr lang="en-US" sz="1400" b="1" u="sng" dirty="0">
                <a:solidFill>
                  <a:schemeClr val="bg1"/>
                </a:solidFill>
              </a:rPr>
              <a:t>MUST</a:t>
            </a:r>
            <a:r>
              <a:rPr lang="en-US" sz="1400" b="1" dirty="0">
                <a:solidFill>
                  <a:schemeClr val="bg1"/>
                </a:solidFill>
              </a:rPr>
              <a:t> be submitted to GM Purchasing, DRE, SQ GCL and Technical Specialist  </a:t>
            </a:r>
            <a:r>
              <a:rPr lang="en-US" sz="1400" b="1" u="sng" dirty="0">
                <a:solidFill>
                  <a:schemeClr val="bg1"/>
                </a:solidFill>
              </a:rPr>
              <a:t>at least 48 hours in advance</a:t>
            </a:r>
            <a:br>
              <a:rPr lang="en-US" sz="1400" b="1" u="sng" dirty="0">
                <a:solidFill>
                  <a:schemeClr val="bg1"/>
                </a:solidFill>
              </a:rPr>
            </a:br>
            <a:r>
              <a:rPr lang="en-US" sz="1400" b="1" dirty="0">
                <a:solidFill>
                  <a:schemeClr val="bg1"/>
                </a:solidFill>
              </a:rPr>
              <a:t> (even if it is a draft copy).</a:t>
            </a:r>
          </a:p>
          <a:p>
            <a:pPr algn="ctr"/>
            <a:endParaRPr lang="en-US" sz="1400" b="1" dirty="0">
              <a:solidFill>
                <a:schemeClr val="bg1"/>
              </a:solidFill>
            </a:endParaRP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It is expected that all the content in this template should be in the advanced copy. Failure to provide the advanced copy with requested content could lead to DISQUALIFICATION.</a:t>
            </a:r>
          </a:p>
          <a:p>
            <a:pPr algn="ctr"/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674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EXTRUSION PARTS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Tier-2 Information (If Applicable)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600" b="1" u="sng" dirty="0"/>
              <a:t>Extrusion Process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PROTOTYPE (IF NECESSARY) (TOOL SHOP/INTEGRATOR)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LOW VOLUME (IF NECESSARY)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PRODUCTION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Note: Supplier Needs To Confirm Use Of Approved Prototype &amp; Production Tool Shop Suppliers For Critical Sub-assemblies (FRT &amp; RR RAILS, FRT &amp; RR FLOOR Assemblies And BATTERY ENCLOSURE Assemblies). For All Other Parts/Assemblies, Supplier Needs To Verify Prototype &amp; Production Tool Shop Suppliers Are Not On The Not Approved Tool Shop List (CG5615).</a:t>
            </a:r>
          </a:p>
          <a:p>
            <a:r>
              <a:rPr lang="en-US" sz="600" b="1" u="sng" dirty="0"/>
              <a:t>Quality Process &amp; Capabilities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00" dirty="0"/>
              <a:t>IATF Certification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00" dirty="0"/>
              <a:t>CQI-9 Certification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00" dirty="0"/>
              <a:t>Current Capacity / Future Utilization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00" dirty="0"/>
              <a:t>Baseline Process Flow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00" dirty="0"/>
              <a:t>Baseline PFMEA/Control Plans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Available Alloy and Tempers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Heat Treating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Tensile Material Testing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Anodize &amp; Coating </a:t>
            </a:r>
            <a:endParaRPr lang="en-US" sz="600" i="1" dirty="0"/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Precision Cutting &amp; Deburring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Bending &amp; Buffing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Fabrication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AFBFA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SUPPLIER LOGO</a:t>
            </a:r>
          </a:p>
        </p:txBody>
      </p:sp>
      <p:sp>
        <p:nvSpPr>
          <p:cNvPr id="13" name="Content Placeholder 23">
            <a:extLst>
              <a:ext uri="{FF2B5EF4-FFF2-40B4-BE49-F238E27FC236}">
                <a16:creationId xmlns:a16="http://schemas.microsoft.com/office/drawing/2014/main" id="{08369C04-906B-46BD-ACBE-CFAEF18AA0CA}"/>
              </a:ext>
            </a:extLst>
          </p:cNvPr>
          <p:cNvSpPr txBox="1">
            <a:spLocks/>
          </p:cNvSpPr>
          <p:nvPr/>
        </p:nvSpPr>
        <p:spPr>
          <a:xfrm>
            <a:off x="4376811" y="1428750"/>
            <a:ext cx="3722467" cy="3214786"/>
          </a:xfrm>
          <a:prstGeom prst="rect">
            <a:avLst/>
          </a:prstGeom>
          <a:ln>
            <a:solidFill>
              <a:srgbClr val="77787A"/>
            </a:solidFill>
          </a:ln>
        </p:spPr>
        <p:txBody>
          <a:bodyPr vert="horz" lIns="91440" tIns="91440" rIns="91440" bIns="9144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Potential Tier-2 Extrusion Supplier Company Name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DUNS #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IATF Certification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CQI-9 Certification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GM Business (Past/Present/Future)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100" dirty="0"/>
              <a:t>If so, please share any additional on overall performance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Current Capacity / Future Utilization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Baseline Process Flow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1100" dirty="0"/>
              <a:t>Baseline PFMEA/Control Plans</a:t>
            </a:r>
          </a:p>
          <a:p>
            <a:pPr marL="342900" indent="-171450">
              <a:buFont typeface="Wingdings" panose="05000000000000000000" pitchFamily="2" charset="2"/>
              <a:buChar char="q"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7106762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PHS/UHSS PARTS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500" b="1" u="sng" dirty="0"/>
              <a:t>Die/Stamping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PROTOTYPE (IF NECESSARY) (TOOL SHOP/INTEGRATOR)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LOW VOLUME (IF NECESSARY)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PRODUCTION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Supplier Needs To Confirm Use Of Approved Prototype &amp; Production Tool Shop Suppliers For Critical Sub-assemblies (FRT &amp; RR RAILS, FRT &amp; RR FLOOR Assemblies And BATTERY ENCLOSURE Assemblies). For All Other Parts/Assemblies, Supplier Needs To Verify Prototype &amp; Production Tool Shop Suppliers Are Not On The Not Approved Tool Shop List (CG5615).</a:t>
            </a:r>
          </a:p>
          <a:p>
            <a:r>
              <a:rPr lang="en-US" sz="500" b="1" u="sng" dirty="0"/>
              <a:t>Stamping Process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PROPOSED STAMPING MANUFACTURING LOCATION (HOMELINE)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METHOD PLAN (Progressive/Transfer (Mech Or Manual)/Tandem)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BLANK DEVELOPMENT &amp; SIZE (</a:t>
            </a:r>
            <a:r>
              <a:rPr lang="en-US" sz="500" i="1" dirty="0"/>
              <a:t>Coil Width/Progression &amp; Utilization %)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DIE OPERATION LAYOUTS (DOL)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PROCESS FLOW CHART / STRIP LAYOUT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Confirm Awareness Of Any Special/Safety Trim Direction (And/Or Pierce Direction) Requirements On The Part(s)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Confirm Any Surface Quality Requirements By Part (Class A, B, Etc.)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Applies To Tiered Suppliers, As Well.</a:t>
            </a:r>
          </a:p>
          <a:p>
            <a:r>
              <a:rPr lang="en-US" sz="500" b="1" u="sng" dirty="0"/>
              <a:t>Stamping Simulations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500" dirty="0"/>
              <a:t>1-step Manufacturability/Feasibility – Red Or Green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500" dirty="0"/>
              <a:t>Define Any Specific Concessions Proposals W/Potential Solutions – Documented In M7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5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AFBFA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SUPPLIER LOGO</a:t>
            </a:r>
          </a:p>
        </p:txBody>
      </p:sp>
      <p:sp>
        <p:nvSpPr>
          <p:cNvPr id="13" name="Content Placeholder 23">
            <a:extLst>
              <a:ext uri="{FF2B5EF4-FFF2-40B4-BE49-F238E27FC236}">
                <a16:creationId xmlns:a16="http://schemas.microsoft.com/office/drawing/2014/main" id="{08369C04-906B-46BD-ACBE-CFAEF18AA0CA}"/>
              </a:ext>
            </a:extLst>
          </p:cNvPr>
          <p:cNvSpPr txBox="1">
            <a:spLocks/>
          </p:cNvSpPr>
          <p:nvPr/>
        </p:nvSpPr>
        <p:spPr>
          <a:xfrm>
            <a:off x="4376811" y="1428750"/>
            <a:ext cx="3722467" cy="3214786"/>
          </a:xfrm>
          <a:prstGeom prst="rect">
            <a:avLst/>
          </a:prstGeom>
          <a:ln>
            <a:solidFill>
              <a:srgbClr val="77787A"/>
            </a:solidFill>
          </a:ln>
        </p:spPr>
        <p:txBody>
          <a:bodyPr vert="horz" lIns="91440" tIns="91440" rIns="91440" bIns="9144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PHS Approval For Manufacturing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Experience On Processing UHSS/PHS FOR GM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IF The Assembly Has A PHS Component As POA, Is Supplier Purchasing From An Approved Tier 2?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Does Supplier Understand That Multiple Re-cuts Of Dies May Be Required For Certain Grades Of UHSS?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Does Supplier Have An Established Line For Processing Phs?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For UHSS Martensitic Steels, What Process Will They Use? Roll Form / Stamping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900" dirty="0"/>
              <a:t>How Will They Control Spring-back?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What Process Controls Are In Place To Ensure The Process Will Produce Martensite?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Does Supplier Have A Plan For What Features In The Part Will Be Developed Vs. Laser Cut?</a:t>
            </a:r>
          </a:p>
          <a:p>
            <a:pPr marL="342900" indent="-171450">
              <a:buFont typeface="Wingdings" panose="05000000000000000000" pitchFamily="2" charset="2"/>
              <a:buChar char="q"/>
            </a:pP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2579476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GEN3 PARTS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500" b="1" u="sng" dirty="0"/>
              <a:t>Die/Stamping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PROTOTYPE (IF NECESSARY) (TOOL SHOP/INTEGRATOR)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LOW VOLUME (IF NECESSARY)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PRODUCTION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Supplier Needs To Confirm Use Of Approved Prototype &amp; Production Tool Shop Suppliers For Critical Sub-assemblies (FRT &amp; RR RAILS, FRT &amp; RR FLOOR Assemblies And BATTERY ENCLOSURE Assemblies). For All Other Parts/Assemblies, Supplier Needs To Verify Prototype &amp; Production Tool Shop Suppliers Are Not On The Not Approved Tool Shop List (CG5615).</a:t>
            </a:r>
          </a:p>
          <a:p>
            <a:r>
              <a:rPr lang="en-US" sz="500" b="1" u="sng" dirty="0"/>
              <a:t>Stamping Process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PROPOSED STAMPING MANUFACTURING LOCATION (HOMELINE)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METHOD PLAN (Progressive/Transfer (Mech Or Manual)/Tandem)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BLANK DEVELOPMENT &amp; SIZE (</a:t>
            </a:r>
            <a:r>
              <a:rPr lang="en-US" sz="500" i="1" dirty="0"/>
              <a:t>Coil Width/Progression &amp; Utilization %)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DIE OPERATION LAYOUTS (DOL)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PROCESS FLOW CHART / STRIP LAYOUT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Confirm Awareness Of Any Special/Safety Trim Direction (And/Or Pierce Direction) Requirements On The Part(s)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Confirm Any Surface Quality Requirements By Part (Class A, B, Etc.)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Applies To Tiered Suppliers, As Well.</a:t>
            </a:r>
          </a:p>
          <a:p>
            <a:r>
              <a:rPr lang="en-US" sz="500" b="1" u="sng" dirty="0"/>
              <a:t>Stamping Simulations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500" dirty="0"/>
              <a:t>1-step Manufacturability/Feasibility – Red Or Green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500" dirty="0"/>
              <a:t>Define Any Specific Concessions Proposals W/Potential Solutions – Documented In M7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5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srgbClr val="FAFBFA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SUPPLIER LOGO</a:t>
            </a:r>
          </a:p>
        </p:txBody>
      </p:sp>
      <p:sp>
        <p:nvSpPr>
          <p:cNvPr id="13" name="Content Placeholder 23">
            <a:extLst>
              <a:ext uri="{FF2B5EF4-FFF2-40B4-BE49-F238E27FC236}">
                <a16:creationId xmlns:a16="http://schemas.microsoft.com/office/drawing/2014/main" id="{08369C04-906B-46BD-ACBE-CFAEF18AA0CA}"/>
              </a:ext>
            </a:extLst>
          </p:cNvPr>
          <p:cNvSpPr txBox="1">
            <a:spLocks/>
          </p:cNvSpPr>
          <p:nvPr/>
        </p:nvSpPr>
        <p:spPr>
          <a:xfrm>
            <a:off x="4376811" y="1428750"/>
            <a:ext cx="3722467" cy="3214786"/>
          </a:xfrm>
          <a:prstGeom prst="rect">
            <a:avLst/>
          </a:prstGeom>
          <a:ln>
            <a:solidFill>
              <a:srgbClr val="77787A"/>
            </a:solidFill>
          </a:ln>
        </p:spPr>
        <p:txBody>
          <a:bodyPr vert="horz" lIns="91440" tIns="91440" rIns="91440" bIns="9144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500" b="1" u="sng" dirty="0"/>
              <a:t>Key Principles and Objectives of GEN3</a:t>
            </a:r>
            <a:r>
              <a:rPr lang="en-US" sz="500" dirty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Material Characterizations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500" b="1" u="sng" dirty="0"/>
              <a:t>Advanced Engineering</a:t>
            </a:r>
            <a:r>
              <a:rPr lang="en-US" sz="500" dirty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Strategic Partnerships with Material Suppliers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500" dirty="0"/>
              <a:t>Plan to address potential variation between suppliers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Accurate formability tools to correlate GEN3 simulations with real world results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500" b="1" u="sng" dirty="0"/>
              <a:t>Previous GEN3 Experience</a:t>
            </a:r>
            <a:r>
              <a:rPr lang="en-US" sz="500" dirty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Does the supplier have previous experience with GEN3?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500" dirty="0"/>
              <a:t>GM or Other OEM’s/Customers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500" dirty="0"/>
              <a:t>North America or Globally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DUNS Location or sites used to develop DOE’s, testing or physical parts used in Pre-Production or Production builds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Actual physical data and/or experimental data needs to be provided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If not, is the supplier willing to perform the needed development / iterations in order to increase GM confidence?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500" dirty="0"/>
              <a:t>Supplier needs to provide evidence of this and show their plan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500" dirty="0"/>
              <a:t>Actual physical data and/or experimental data needs to be provided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500" b="1" u="sng" dirty="0"/>
              <a:t>Capacity (for quoting parts)</a:t>
            </a:r>
            <a:r>
              <a:rPr lang="en-US" sz="500" dirty="0"/>
              <a:t>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Tonnage considerations based on DUNS location(s)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500" dirty="0"/>
              <a:t>Assembly cell footprint/OEE considerations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500" b="1" u="sng" dirty="0"/>
              <a:t>Lessons Learned</a:t>
            </a:r>
            <a:endParaRPr lang="en-US" sz="500" dirty="0"/>
          </a:p>
          <a:p>
            <a:pPr marL="342900" indent="-171450">
              <a:buFont typeface="Wingdings" panose="05000000000000000000" pitchFamily="2" charset="2"/>
              <a:buChar char="q"/>
            </a:pPr>
            <a:endParaRPr lang="en-US" sz="500" dirty="0"/>
          </a:p>
        </p:txBody>
      </p:sp>
    </p:spTree>
    <p:extLst>
      <p:ext uri="{BB962C8B-B14F-4D97-AF65-F5344CB8AC3E}">
        <p14:creationId xmlns:p14="http://schemas.microsoft.com/office/powerpoint/2010/main" val="19621105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STRIKER ASSEMBLIES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>
          <a:xfrm>
            <a:off x="495299" y="1043279"/>
            <a:ext cx="7753757" cy="234490"/>
          </a:xfrm>
        </p:spPr>
        <p:txBody>
          <a:bodyPr/>
          <a:lstStyle/>
          <a:p>
            <a:r>
              <a:rPr lang="en-US" dirty="0"/>
              <a:t>Tech Review Requirements for Hood, Decklid and Side Door Striker Assemblies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299" y="1428750"/>
            <a:ext cx="3722467" cy="3214786"/>
          </a:xfrm>
        </p:spPr>
        <p:txBody>
          <a:bodyPr/>
          <a:lstStyle/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50" dirty="0"/>
              <a:t>Tiered Suppliers Process Plan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Striker Wire Supplier is on GM Approved List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Heat Treater is on GM Approved List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Any Exceptions Or Manufacturability Issues From Tiered Suppliers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50" dirty="0"/>
              <a:t>Die Processing Plan (For Sheet Metal Component)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Stamping Supplier (In-house Or Purchased)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Stamping Process/DOL (Die Operation Lineup)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Provide 1-step Simulation And Notate Any Feasibility Concerns + Requested Product Changes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50" dirty="0"/>
              <a:t>Assembly Plan (For Final Assembly)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Dedicated Cell Or Shared Cell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Volume/Capacity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Joining Process - Hot Upset, Etc.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In Station Weld Process System Check</a:t>
            </a:r>
          </a:p>
          <a:p>
            <a:pPr marL="171450" lvl="0" indent="-171450">
              <a:buFont typeface="Wingdings" panose="05000000000000000000" pitchFamily="2" charset="2"/>
              <a:buChar char="q"/>
            </a:pPr>
            <a:r>
              <a:rPr lang="en-US" sz="650" dirty="0"/>
              <a:t>CTS &amp; CG Requirements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Demonstrate How Incoming Material/Purchased Parts Are Verified To Ensure Requirements Are Met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Provide Batch Testing &amp; Verification Plan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sp>
        <p:nvSpPr>
          <p:cNvPr id="10" name="Content Placeholder 23">
            <a:extLst>
              <a:ext uri="{FF2B5EF4-FFF2-40B4-BE49-F238E27FC236}">
                <a16:creationId xmlns:a16="http://schemas.microsoft.com/office/drawing/2014/main" id="{BDACE785-B630-47FA-B766-E23383EBED7A}"/>
              </a:ext>
            </a:extLst>
          </p:cNvPr>
          <p:cNvSpPr txBox="1">
            <a:spLocks/>
          </p:cNvSpPr>
          <p:nvPr/>
        </p:nvSpPr>
        <p:spPr>
          <a:xfrm>
            <a:off x="4521008" y="1428750"/>
            <a:ext cx="3656711" cy="3214786"/>
          </a:xfrm>
          <a:prstGeom prst="rect">
            <a:avLst/>
          </a:prstGeom>
          <a:ln>
            <a:solidFill>
              <a:srgbClr val="77787A"/>
            </a:solidFill>
          </a:ln>
        </p:spPr>
        <p:txBody>
          <a:bodyPr vert="horz" lIns="91440" tIns="91440" rIns="91440" bIns="91440" rtlCol="0" anchor="t" anchorCtr="0">
            <a:noAutofit/>
          </a:bodyPr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0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tx1"/>
              </a:buClr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Font typeface="GM Global Sans Plain" panose="020B0502050302020203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50" dirty="0"/>
              <a:t>Cut &amp; Etch, Pull Out Test, Impact Test  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Quality/Dimensional Checks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650" dirty="0"/>
              <a:t>In Station, Checking Fixture &amp; CMM</a:t>
            </a:r>
          </a:p>
          <a:p>
            <a:pPr lvl="3">
              <a:buFont typeface="Wingdings" panose="05000000000000000000" pitchFamily="2" charset="2"/>
              <a:buChar char="q"/>
            </a:pPr>
            <a:r>
              <a:rPr lang="en-US" sz="650" dirty="0"/>
              <a:t>Confirm Thickness And Diameter Of The Button Is 100% Checked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Any Exceptions Or Issues With CTS And/Or CG Requirements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50" dirty="0"/>
              <a:t>DFMEA / PFMEA / Control Plan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High Severity 9 &amp; 10’s Are Captured In GM D To P Gap Analysis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Confirm Baseline PFMEA Failure Modes Are Captured In Supplier PFMEA And Control Plan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Share Any Lessons Learned From Previous Quality Spills And/Or Issues That Impacted GM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50" dirty="0"/>
              <a:t>Non-conforming Material Plan: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Cell Will Automatically Shut Down And Lock Out For The Following: Out Of Spec Weld Condition, Safety Curtain Broken, Power Outage And Electrode Damage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50" dirty="0"/>
              <a:t>Locked Part(s) Bin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650" dirty="0"/>
              <a:t>100% Sensor Check To Ensure Part Is OK Before Next Process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650" dirty="0"/>
              <a:t>If Not, Part Is Rejected, And Sensor Check To Confirm Rejected Part Is Locked Inside Reject Bin</a:t>
            </a:r>
          </a:p>
        </p:txBody>
      </p:sp>
    </p:spTree>
    <p:extLst>
      <p:ext uri="{BB962C8B-B14F-4D97-AF65-F5344CB8AC3E}">
        <p14:creationId xmlns:p14="http://schemas.microsoft.com/office/powerpoint/2010/main" val="36815839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72B75-1BDC-D341-BFE2-E568B29A98C4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184979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72B75-1BDC-D341-BFE2-E568B29A98C4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54175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Back-Up / Supporting Info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211AD21-DBFB-478C-99F6-6D5FB24733E3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3D3935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3D3935"/>
              </a:solidFill>
              <a:effectLst/>
              <a:uLnTx/>
              <a:uFillTx/>
              <a:latin typeface="Overpass"/>
              <a:ea typeface="+mn-ea"/>
              <a:cs typeface="+mn-cs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2E72B75-1BDC-D341-BFE2-E568B29A98C4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1200" cap="none" spc="0" normalizeH="0" baseline="0" noProof="0" dirty="0">
                <a:ln>
                  <a:noFill/>
                </a:ln>
                <a:solidFill>
                  <a:srgbClr val="77787B"/>
                </a:solidFill>
                <a:effectLst/>
                <a:uLnTx/>
                <a:uFillTx/>
                <a:latin typeface="Overpass"/>
                <a:ea typeface="+mn-ea"/>
                <a:cs typeface="+mn-cs"/>
              </a:rPr>
              <a:t>GM Confidential</a:t>
            </a:r>
          </a:p>
        </p:txBody>
      </p:sp>
    </p:spTree>
    <p:extLst>
      <p:ext uri="{BB962C8B-B14F-4D97-AF65-F5344CB8AC3E}">
        <p14:creationId xmlns:p14="http://schemas.microsoft.com/office/powerpoint/2010/main" val="10738312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ACCEPTABLE FORMATS FOR CAPACITY ANALYSIS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C710175F-ABF9-4419-9B4A-335FA94FF2B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78" y="1428750"/>
            <a:ext cx="3722688" cy="800454"/>
          </a:xfrm>
          <a:prstGeom prst="rect">
            <a:avLst/>
          </a:prstGeom>
        </p:spPr>
      </p:pic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32777CF4-9774-42AE-9F2D-E86C0BB00829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495300" y="1043279"/>
            <a:ext cx="3570378" cy="234490"/>
          </a:xfrm>
        </p:spPr>
        <p:txBody>
          <a:bodyPr/>
          <a:lstStyle/>
          <a:p>
            <a:r>
              <a:rPr lang="en-US" dirty="0"/>
              <a:t>Stamping/Press Capacity</a:t>
            </a:r>
          </a:p>
        </p:txBody>
      </p:sp>
      <p:sp>
        <p:nvSpPr>
          <p:cNvPr id="13" name="Text Placeholder 13">
            <a:extLst>
              <a:ext uri="{FF2B5EF4-FFF2-40B4-BE49-F238E27FC236}">
                <a16:creationId xmlns:a16="http://schemas.microsoft.com/office/drawing/2014/main" id="{0ED35819-E9A7-4EE6-966D-06FA1AA461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00789" y="1043279"/>
            <a:ext cx="3570377" cy="234490"/>
          </a:xfrm>
        </p:spPr>
        <p:txBody>
          <a:bodyPr/>
          <a:lstStyle/>
          <a:p>
            <a:r>
              <a:rPr lang="en-US" dirty="0"/>
              <a:t>Assembly Tooling Capacity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5535708-1CE7-4278-9C52-F6040BAF1C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776" y="2302123"/>
            <a:ext cx="2898218" cy="235676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6E7735-193B-488F-A9B9-BA8EE2CFE4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531" y="3106904"/>
            <a:ext cx="1737782" cy="24906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B7EF712-BDC9-45CE-B75C-251EA0C726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0789" y="1428750"/>
            <a:ext cx="2314263" cy="194292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1FCFEC8-24C9-4936-BEAC-856D844186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154" y="2229204"/>
            <a:ext cx="2821867" cy="223613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9315F10-6A5A-4918-A936-1A45FCECD40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4596" y="3427665"/>
            <a:ext cx="1380748" cy="1304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29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7" name="object 17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3"/>
          </p:nvPr>
        </p:nvSpPr>
        <p:spPr>
          <a:xfrm>
            <a:off x="495300" y="1040083"/>
            <a:ext cx="5844793" cy="3588551"/>
          </a:xfrm>
        </p:spPr>
        <p:txBody>
          <a:bodyPr/>
          <a:lstStyle/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1	Introductions / Safety / Diversity, Equity &amp; Inclusion Message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2	Company Overview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3	Program &amp; Product Overview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4	Timing &amp; Execution Overview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5	Die Processing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6	Assembly Processing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7	Welding Plan 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8	Dimensional Plan 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9	DFMEA, PFMEA and Validation	XX min</a:t>
            </a:r>
          </a:p>
          <a:p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10	Capacity, Operating Plan &amp; Resource Allocation	XX min</a:t>
            </a:r>
          </a:p>
          <a:p>
            <a:pPr marL="0" indent="0"/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11	Quality Overview &amp; Scorecards	XX min</a:t>
            </a:r>
          </a:p>
          <a:p>
            <a:pPr marL="0" indent="0"/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12	Commercial Overview	XX min</a:t>
            </a:r>
          </a:p>
          <a:p>
            <a:pPr marL="0" indent="0"/>
            <a:r>
              <a:rPr lang="en-US" sz="700" dirty="0">
                <a:solidFill>
                  <a:schemeClr val="bg1">
                    <a:lumMod val="10000"/>
                  </a:schemeClr>
                </a:solidFill>
              </a:rPr>
              <a:t>13	M7 Review	XX min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D13BFD7-0E95-D347-8CBF-85230C6FBF25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</p:spTree>
    <p:extLst>
      <p:ext uri="{BB962C8B-B14F-4D97-AF65-F5344CB8AC3E}">
        <p14:creationId xmlns:p14="http://schemas.microsoft.com/office/powerpoint/2010/main" val="570535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COMPANY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95301" y="1413848"/>
            <a:ext cx="3570378" cy="3214786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sz="1400" b="1" u="sng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</a:rPr>
              <a:t>Standard Overview of Company</a:t>
            </a:r>
          </a:p>
          <a:p>
            <a:pPr marL="57150" indent="-285750"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Corporate Structure &amp; Divisions</a:t>
            </a:r>
          </a:p>
          <a:p>
            <a:pPr marL="57150" indent="-285750"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Company Footprint (Aligned W/GM)</a:t>
            </a:r>
          </a:p>
          <a:p>
            <a:pPr marL="571500" lvl="1" indent="-285750"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Char char="q"/>
              <a:defRPr/>
            </a:pPr>
            <a:r>
              <a:rPr lang="en-US" dirty="0">
                <a:solidFill>
                  <a:schemeClr val="bg1">
                    <a:lumMod val="10000"/>
                  </a:schemeClr>
                </a:solidFill>
              </a:rPr>
              <a:t>Specifically Highlight Which Location(s) Are Quoting RFQ Package</a:t>
            </a:r>
          </a:p>
          <a:p>
            <a:pPr marL="57150" indent="-285750"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History, Products, Locations</a:t>
            </a:r>
          </a:p>
          <a:p>
            <a:pPr marL="57150" indent="-285750"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Percentage Of GM Business</a:t>
            </a:r>
          </a:p>
          <a:p>
            <a:pPr marL="57150" indent="-285750">
              <a:lnSpc>
                <a:spcPct val="80000"/>
              </a:lnSpc>
              <a:spcBef>
                <a:spcPts val="300"/>
              </a:spcBef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</a:rPr>
              <a:t>Future Innovative/Strategic Plans</a:t>
            </a:r>
          </a:p>
          <a:p>
            <a:pPr>
              <a:lnSpc>
                <a:spcPct val="80000"/>
              </a:lnSpc>
              <a:defRPr/>
            </a:pPr>
            <a:r>
              <a:rPr lang="en-US" sz="1400" b="1" u="sng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Safety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Company Message To Share With GM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Any Major OSHA/Safety Violations Last 5 Years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400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Any Work-Related Accidents Within Last 5 Years</a:t>
            </a: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484053" y="1413848"/>
            <a:ext cx="3587114" cy="3214786"/>
          </a:xfrm>
        </p:spPr>
        <p:txBody>
          <a:bodyPr/>
          <a:lstStyle/>
          <a:p>
            <a:pPr marL="63500"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300" b="1" u="sng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Technical Capabilities</a:t>
            </a:r>
          </a:p>
          <a:p>
            <a:pPr marL="4635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</a:rPr>
              <a:t>Summarize The Key Technology And/Or Applications Which Your Business Is Based On and How It Aligns With Parts/Assemblies Being Quoted.</a:t>
            </a:r>
          </a:p>
          <a:p>
            <a:pPr marL="4635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Product Development Tools</a:t>
            </a:r>
          </a:p>
          <a:p>
            <a:pPr marL="4635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Manufacturing Tooling Capabilities &amp; Partners</a:t>
            </a:r>
          </a:p>
          <a:p>
            <a:pPr marL="4635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Prototype Capabilities</a:t>
            </a:r>
          </a:p>
          <a:p>
            <a:pPr>
              <a:lnSpc>
                <a:spcPct val="80000"/>
              </a:lnSpc>
              <a:spcBef>
                <a:spcPts val="1200"/>
              </a:spcBef>
              <a:defRPr/>
            </a:pPr>
            <a:r>
              <a:rPr lang="en-US" sz="1300" b="1" u="sng" dirty="0">
                <a:solidFill>
                  <a:schemeClr val="bg1">
                    <a:lumMod val="10000"/>
                  </a:schemeClr>
                </a:solidFill>
                <a:ea typeface="Verdana" panose="020B0604030504040204" pitchFamily="34" charset="0"/>
              </a:rPr>
              <a:t>Organizational Capabilities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</a:rPr>
              <a:t>Organizational Chart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</a:rPr>
              <a:t>Program Management Support</a:t>
            </a:r>
          </a:p>
          <a:p>
            <a:pPr marL="2857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300" dirty="0">
                <a:solidFill>
                  <a:schemeClr val="bg1">
                    <a:lumMod val="10000"/>
                  </a:schemeClr>
                </a:solidFill>
              </a:rPr>
              <a:t>People: # Of Employees Per Country / Location / Region / Turnover</a:t>
            </a:r>
          </a:p>
          <a:p>
            <a:pPr marL="4635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300" dirty="0">
              <a:solidFill>
                <a:schemeClr val="bg1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39995536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PROGRAM &amp; PRODUCT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Open Excel File During Tech Review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95300" y="1293512"/>
            <a:ext cx="3643374" cy="3615969"/>
          </a:xfrm>
        </p:spPr>
        <p:txBody>
          <a:bodyPr/>
          <a:lstStyle/>
          <a:p>
            <a:r>
              <a:rPr lang="en-US" sz="1000" u="sng" dirty="0"/>
              <a:t>BOM (Bill Of Materials) - Detail List: By Part &amp; Assembly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000" b="1" dirty="0"/>
              <a:t>Need PFEP (Plan For Every Part [&amp; Assembly]) Excel File (Sor Appendix F16) Filled Out Prior To Tech Review &amp; Reviewed During Tech Review Meeting.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000" dirty="0"/>
              <a:t>Need Tier 1 Supplier To Confirm Suppliers, Tool Shops And Other Supply Chain Items Being Considered During Quoting Process In PFEP Excel File.</a:t>
            </a:r>
          </a:p>
          <a:p>
            <a:pPr marL="800100" lvl="1" indent="-285750">
              <a:buFont typeface="Wingdings" panose="05000000000000000000" pitchFamily="2" charset="2"/>
              <a:buChar char="q"/>
            </a:pPr>
            <a:r>
              <a:rPr lang="en-US" sz="1000" dirty="0"/>
              <a:t>If tool shop is overseas or LCC, supplier is required to have approved domestic sources who can work on Engineering Changes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000" dirty="0"/>
              <a:t>Need To Understand &amp; Confirm The Material Specifications And Coating Requirements</a:t>
            </a:r>
          </a:p>
          <a:p>
            <a:pPr marL="800100" lvl="1" indent="-285750">
              <a:buFont typeface="Wingdings" panose="05000000000000000000" pitchFamily="2" charset="2"/>
              <a:buChar char="q"/>
            </a:pPr>
            <a:r>
              <a:rPr lang="en-US" sz="1000" dirty="0"/>
              <a:t>Including PHS, UHSS, DP, MP Steel, Aluminum, And Other Exotic Materials including The Special Processes Require To Produce (Stamping / Roll Forming / Casting / Forging / Extrusion, Etc.)</a:t>
            </a:r>
          </a:p>
          <a:p>
            <a:pPr marL="800100" lvl="1" indent="-285750">
              <a:buFont typeface="Wingdings" panose="05000000000000000000" pitchFamily="2" charset="2"/>
              <a:buChar char="q"/>
            </a:pPr>
            <a:r>
              <a:rPr lang="en-US" sz="1000" dirty="0"/>
              <a:t>Please Ensure Any Special Operations Or New Technology Utilization Are Always Being Considered, If Necessary.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600" dirty="0"/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0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0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0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436119" y="1286885"/>
            <a:ext cx="3733845" cy="3615969"/>
          </a:xfrm>
        </p:spPr>
        <p:txBody>
          <a:bodyPr/>
          <a:lstStyle/>
          <a:p>
            <a:r>
              <a:rPr lang="en-US" sz="1000" b="1" u="sng" dirty="0"/>
              <a:t>Exploded Views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By Program And Variant (If Necessary)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In-Vehicle Position</a:t>
            </a:r>
          </a:p>
          <a:p>
            <a:r>
              <a:rPr lang="en-US" sz="1000" b="1" u="sng" dirty="0"/>
              <a:t>Confirm The Following In Tech Review Pptx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Quote Has Been Submitted For Every Part Requested On RFQ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Critical Part/Assembly In Appendix B2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Environmental Fixtures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Mini-match Requirements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GDIS Requirements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Any GM Metal Center, Directed Buy Or CCC (Corporate Common Component) Content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Surface Quality Requirements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Baffle, Sealer. Adhesive And Shelf-life Requirements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000" dirty="0"/>
              <a:t>Verify requirement for Specialized Containers determining part orientation, robotic load/unloading (Appendix H/H2)</a:t>
            </a:r>
          </a:p>
          <a:p>
            <a:pPr marL="4635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000" dirty="0">
              <a:solidFill>
                <a:schemeClr val="bg1">
                  <a:lumMod val="1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sp>
        <p:nvSpPr>
          <p:cNvPr id="12" name="Text Placeholder 13">
            <a:extLst>
              <a:ext uri="{FF2B5EF4-FFF2-40B4-BE49-F238E27FC236}">
                <a16:creationId xmlns:a16="http://schemas.microsoft.com/office/drawing/2014/main" id="{3D640C01-87B1-41AB-8639-F372F807AE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00789" y="1043279"/>
            <a:ext cx="3570377" cy="234490"/>
          </a:xfrm>
        </p:spPr>
        <p:txBody>
          <a:bodyPr/>
          <a:lstStyle/>
          <a:p>
            <a:r>
              <a:rPr lang="en-US" dirty="0"/>
              <a:t>Multiple Slides Required</a:t>
            </a:r>
          </a:p>
          <a:p>
            <a:r>
              <a:rPr lang="en-US" dirty="0"/>
              <a:t>for each PART/ASSEMBLY</a:t>
            </a:r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BCE2211F-77DE-C7B4-9330-48AECF0E45F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76972261"/>
              </p:ext>
            </p:extLst>
          </p:nvPr>
        </p:nvGraphicFramePr>
        <p:xfrm>
          <a:off x="470452" y="2636802"/>
          <a:ext cx="914400" cy="80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2" imgW="914400" imgH="806386" progId="Excel.Sheet.12">
                  <p:embed/>
                </p:oleObj>
              </mc:Choice>
              <mc:Fallback>
                <p:oleObj name="Worksheet" showAsIcon="1" r:id="rId2" imgW="914400" imgH="80638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70452" y="2636802"/>
                        <a:ext cx="914400" cy="8064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49511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TIMING &amp; EXECUTION OVERVIEW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753256" cy="3211687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b="1" u="sng" dirty="0"/>
              <a:t>Define Any Deadline Dates And/Or Enablers In Order To Meet GM Timing (TKO Dates, TPO Dates, P-Release, ECR Freeze Dates, Etc.)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b="1" u="sng" dirty="0"/>
              <a:t>Verify Any Need (From GM) For Compressed Tool Shop Timing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200" dirty="0"/>
              <a:t>If Yes, Then Define Any Additional Enablers In Order To Meet Any Pull Ahead Timing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b="1" u="sng" dirty="0"/>
              <a:t>Ensure All Tooling (Manufacturing And Assembly) Sources Will Be Contracted Within 4 Weeks After GM Award</a:t>
            </a:r>
          </a:p>
          <a:p>
            <a:pPr marL="635000" lvl="1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200" dirty="0"/>
              <a:t>If Tooling Die Shop is out of the country or LCC, please indicate local Die Shop for tooling modifications in your PFEP</a:t>
            </a: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35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35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1100" b="1" u="sng" dirty="0"/>
              <a:t>Timing Chart Shall Include: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100" dirty="0"/>
              <a:t>Supplier Provides Timing Plan With Product, Process/Tooling And Quality Development - </a:t>
            </a:r>
            <a:r>
              <a:rPr lang="en-US" sz="1100" i="1" dirty="0"/>
              <a:t>Including Tool Shop Timing (Stamping &amp; Assembly). </a:t>
            </a:r>
            <a:r>
              <a:rPr lang="en-US" sz="1100" dirty="0"/>
              <a:t>Assume start of die cutting after P2 release</a:t>
            </a:r>
            <a:endParaRPr lang="en-US" sz="1100" i="1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100" dirty="0"/>
              <a:t>Supplier Provides Timing Plan For Cell Teardown/Modification that will NOT Impact Current Variants in Production (if applicable)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100" dirty="0"/>
              <a:t>Confirm GM Milestones Per Appendix B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100" dirty="0"/>
              <a:t>Confirm Appendix E10 – MRD Build Dates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100" dirty="0"/>
              <a:t>Confirm PPAP Gate Dates For Non-Saleable &amp; Full PPAP In Timing Chart (2 Weeks Prior To MRD Shipment Dates)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100" b="1" dirty="0"/>
              <a:t>Please Ensure The Timing Chart Is Readable And Easy To Understand!</a:t>
            </a:r>
            <a:endParaRPr lang="en-US" sz="1100" b="1" dirty="0">
              <a:solidFill>
                <a:schemeClr val="bg1">
                  <a:lumMod val="10000"/>
                </a:schemeClr>
              </a:solidFill>
              <a:ea typeface="Verdana" panose="020B060403050404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US" sz="11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</p:spTree>
    <p:extLst>
      <p:ext uri="{BB962C8B-B14F-4D97-AF65-F5344CB8AC3E}">
        <p14:creationId xmlns:p14="http://schemas.microsoft.com/office/powerpoint/2010/main" val="1980297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DIE PROCESSING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(1) Slide for each PART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r>
              <a:rPr lang="en-US" sz="1200" b="1" u="sng" dirty="0"/>
              <a:t>Stamping Simulations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/>
              <a:t>1-Step Manufacturability/Feasibility Is Required – Red Or Green Status</a:t>
            </a:r>
          </a:p>
          <a:p>
            <a:pPr marL="800100" lvl="1" indent="-285750">
              <a:buFont typeface="Wingdings" panose="05000000000000000000" pitchFamily="2" charset="2"/>
              <a:buChar char="q"/>
            </a:pPr>
            <a:r>
              <a:rPr lang="en-US" sz="1200" dirty="0"/>
              <a:t>Note: If Supplier Cannot Perform 1-Step Analysis, Then GM Buyer Needs To Be Notified Immediately.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1200" dirty="0"/>
              <a:t>Define Any Specific Concessions Proposals W/Potential Solutions – Documented In M7</a:t>
            </a: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2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800" b="1" u="sng" dirty="0"/>
              <a:t>Die/Stamping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PROTOTYPE (IF NECESSARY) (TOOL SHOP/INTEGRATOR)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LOW VOLUME (IF NECESSARY)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PRODUCTION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500" dirty="0"/>
              <a:t>Note: Supplier Needs To Confirm Use Of Approved Prototype &amp; Production Tool Shop Suppliers For Critical Sub-assemblies (FRT &amp; RR RAILS, FRT &amp; RR FLOOR Assemblies And BATTERY ENCLOSURE Assemblies). For All Other Parts/Assemblies, Supplier Needs To Verify Prototype &amp; Production Tool Shop Suppliers Are Not On The Not Approved Tool Shop List (CG5615).</a:t>
            </a:r>
          </a:p>
          <a:p>
            <a:r>
              <a:rPr lang="en-US" sz="800" b="1" u="sng" dirty="0"/>
              <a:t>Stamping Process 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PROPOSED STAMPING MANUFACTURING LOCATION (HOMELINE)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METHOD PLAN (Progressive/Transfer (Mech Or Manual)/Tandem)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BLANK DEVELOPMENT &amp; SIZE (</a:t>
            </a:r>
            <a:r>
              <a:rPr lang="en-US" sz="800" i="1" dirty="0"/>
              <a:t>Coil Width/Progression &amp; Utilization %)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DIE OPERATION LAYOUTS (DOL)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PROCESS FLOW CHART / STRIP LAYOUT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Confirm Awareness Of Any Special/Safety Trim Direction (And/Or Pierce Direction) Requirements On The Part(s)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Confirm Any Surface Quality Requirements By Part (Class A, B, Etc.)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Note: Applies To Tiered Suppliers, As Well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4AC641-3D30-4B4C-BC37-3795CD23F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012" y="3443591"/>
            <a:ext cx="2315954" cy="111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9751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95300" y="49965"/>
            <a:ext cx="7953376" cy="720385"/>
          </a:xfrm>
        </p:spPr>
        <p:txBody>
          <a:bodyPr/>
          <a:lstStyle/>
          <a:p>
            <a:r>
              <a:rPr lang="en-US" dirty="0"/>
              <a:t>ASSEMBLY PROCESSING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 for each ASSEMBLY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Multiple Slides Required</a:t>
            </a:r>
          </a:p>
          <a:p>
            <a:r>
              <a:rPr lang="en-US" dirty="0"/>
              <a:t>for each ASSEMBLY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570378" cy="3214786"/>
          </a:xfrm>
        </p:spPr>
        <p:txBody>
          <a:bodyPr/>
          <a:lstStyle/>
          <a:p>
            <a:r>
              <a:rPr lang="en-US" sz="800" b="1" u="sng" dirty="0"/>
              <a:t>Assembly Simulations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Proposed Assembly Process Floor Layout With Footprint Dimensions Within Desired Plant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Proposed Assembly Process Sequence With Cell Layout, Single Piece Flow By Operation, Datum Locating Strategy And Number Of Geo-Fixtures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800" dirty="0"/>
              <a:t>If Provided In SOR, Need To Follow GM Assembly Sequence And Confirm During Tech Review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800" dirty="0"/>
              <a:t>If Not Provided In SOR, Need To Provide CAD Of Each Part And Sequence Of Operations Throughout Entire Proposed Process.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Proposed Assembly Process OEE, Cycle Time By Operation And By Weld Cycle Time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800" dirty="0"/>
              <a:t>Define Any Specific Concessions Proposals W/Potential Solutions – Documented In M7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800" dirty="0"/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4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r>
              <a:rPr lang="en-US" sz="750" b="1" u="sng" dirty="0"/>
              <a:t>Assembly Tooling Location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PROTOTYPE (IF NECESSARY) (TOOL SHOP/INTEGRATOR)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LOW VOLUME (IF NECESSARY)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PRODUCTION (TOOL SHOP/INTEGRATOR/HOMELINE)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600" dirty="0"/>
              <a:t>Note: Supplier Needs To Confirm Use Of Approved Prototype &amp; Production Tool Shop Suppliers For Critical Sub-assemblies (FRT &amp; RR RAILS, FRT &amp; RR FLOOR Assemblies And BATTERY ENCLOSURE Assemblies). For All Other Parts/Assemblies, Supplier Needs To Verify Prototype &amp; Production Tool Shop Suppliers Are Not On The Not Approved Tool Shop List (CG5615).</a:t>
            </a:r>
          </a:p>
          <a:p>
            <a:r>
              <a:rPr lang="en-US" sz="750" b="1" u="sng" dirty="0"/>
              <a:t>Assembly Joining Process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PROPOSED ASSEMBLY MANUFACTURING LOCATION (HOMELINE)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DEDICATED OR SHARED ASSEMBLY CELL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MIG WELDING Length Of Weld / SPOT WELDING Number Of Spots / LASER WELDING Length Of Weld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ADHESIVES Length / SEALERS Length / FASTENERS Number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750" dirty="0"/>
              <a:t>Confirm Bead Dispense And Vision Verification Process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IN-STATION VARIATION REDUCTION METHODS – Standardized Work, LPA’s, Certifications And Visual Aids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750" dirty="0"/>
              <a:t>Note: These Requirements Apply To Tiered Suppliers/Purchased Components/Assemblies, As Well.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54AC641-3D30-4B4C-BC37-3795CD23FA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5376" y="3884629"/>
            <a:ext cx="1551225" cy="744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0196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WELDING PLAN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1AD21-DBFB-478C-99F6-6D5FB24733E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idx="13"/>
          </p:nvPr>
        </p:nvSpPr>
        <p:spPr/>
        <p:txBody>
          <a:bodyPr/>
          <a:lstStyle/>
          <a:p>
            <a:r>
              <a:rPr lang="en-US" dirty="0"/>
              <a:t>(1) Slide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Multiple Slides Required</a:t>
            </a:r>
          </a:p>
          <a:p>
            <a:r>
              <a:rPr lang="en-US" dirty="0"/>
              <a:t>for each PART/ASSEMBLY</a:t>
            </a:r>
          </a:p>
        </p:txBody>
      </p:sp>
      <p:sp>
        <p:nvSpPr>
          <p:cNvPr id="25" name="Content Placeholder 24"/>
          <p:cNvSpPr>
            <a:spLocks noGrp="1"/>
          </p:cNvSpPr>
          <p:nvPr>
            <p:ph sz="half" idx="14"/>
          </p:nvPr>
        </p:nvSpPr>
        <p:spPr>
          <a:xfrm>
            <a:off x="4495800" y="1431849"/>
            <a:ext cx="3662464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b="1" u="sng" dirty="0"/>
              <a:t>Provide Quoted Batch &amp; Hold Process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Weld Teardown &amp; Verification – Frequency &amp; Quantities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Cut &amp; Etch Verification – Frequency &amp; Quantities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Will Teardown And/Or Welding Be Done In-House And/Or Low Volume/Prototype Source</a:t>
            </a:r>
          </a:p>
          <a:p>
            <a:pPr marL="685800" lvl="1">
              <a:buFont typeface="Wingdings" panose="05000000000000000000" pitchFamily="2" charset="2"/>
              <a:buChar char="q"/>
            </a:pPr>
            <a:r>
              <a:rPr lang="en-US" sz="1100" dirty="0"/>
              <a:t>If Low Volume/Prototype Source, How Will Supplier (Tier-1) Manage?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1100" dirty="0"/>
              <a:t>Confirm Any Weldability And/Or Teardown Potential Issues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r>
              <a:rPr lang="en-US" sz="1100" dirty="0"/>
              <a:t>Define Any Specific Concessions Proposals W/Potential Solutions – Documented In M7</a:t>
            </a:r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/>
          </a:p>
          <a:p>
            <a:pPr marL="171450" indent="-1714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>
              <a:solidFill>
                <a:schemeClr val="bg1">
                  <a:lumMod val="10000"/>
                </a:schemeClr>
              </a:solidFill>
            </a:endParaRPr>
          </a:p>
          <a:p>
            <a:pPr marL="120650" indent="-285750">
              <a:lnSpc>
                <a:spcPct val="80000"/>
              </a:lnSpc>
              <a:buFont typeface="Wingdings" panose="05000000000000000000" pitchFamily="2" charset="2"/>
              <a:buChar char="q"/>
              <a:defRPr/>
            </a:pPr>
            <a:endParaRPr lang="en-US" sz="1100" dirty="0">
              <a:solidFill>
                <a:schemeClr val="bg1">
                  <a:lumMod val="10000"/>
                </a:schemeClr>
              </a:solidFill>
            </a:endParaRPr>
          </a:p>
        </p:txBody>
      </p:sp>
      <p:sp>
        <p:nvSpPr>
          <p:cNvPr id="24" name="Content Placeholder 23"/>
          <p:cNvSpPr>
            <a:spLocks noGrp="1"/>
          </p:cNvSpPr>
          <p:nvPr>
            <p:ph sz="half" idx="2"/>
          </p:nvPr>
        </p:nvSpPr>
        <p:spPr>
          <a:xfrm>
            <a:off x="495300" y="1428750"/>
            <a:ext cx="3587114" cy="3214786"/>
          </a:xfrm>
        </p:spPr>
        <p:txBody>
          <a:bodyPr/>
          <a:lstStyle/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CQI-15 Certification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Weld Specs And CG’s In SOR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Welded Fasteners And Required Torque Specs In Sor GMW16215 And GMW14056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Understanding Of Global Engineering Process Standards for Welding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Identify High Severity / Critical Welds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Weld Equipment Manufacturers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i="1" dirty="0"/>
              <a:t>Mig/RSW/Laser, Etc.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i="1" dirty="0"/>
              <a:t>Weld Nut Process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r>
              <a:rPr lang="en-US" sz="900" dirty="0"/>
              <a:t>Confirm People Allocation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900" dirty="0"/>
              <a:t>For Resistance Spot And Mig Welding: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00" i="1" dirty="0"/>
              <a:t>Corporate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00" i="1" dirty="0"/>
              <a:t>DUNS Support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900" i="1" dirty="0"/>
              <a:t>Org Chart Outlining Program Support (From Nomination to Program Build-Out)</a:t>
            </a:r>
          </a:p>
          <a:p>
            <a:pPr marL="171450" indent="-171450">
              <a:buFont typeface="Wingdings" panose="05000000000000000000" pitchFamily="2" charset="2"/>
              <a:buChar char="q"/>
            </a:pPr>
            <a:endParaRPr lang="en-US" sz="900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B0078488-D33A-CE4E-831D-BA65FD1B35BB}"/>
              </a:ext>
            </a:extLst>
          </p:cNvPr>
          <p:cNvSpPr txBox="1">
            <a:spLocks/>
          </p:cNvSpPr>
          <p:nvPr/>
        </p:nvSpPr>
        <p:spPr>
          <a:xfrm>
            <a:off x="4217766" y="4731811"/>
            <a:ext cx="719994" cy="17767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defRPr sz="700" kern="1200">
                <a:solidFill>
                  <a:srgbClr val="77787B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GM Confidential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990499-5F9B-4991-9BD5-901B31384387}"/>
              </a:ext>
            </a:extLst>
          </p:cNvPr>
          <p:cNvSpPr/>
          <p:nvPr/>
        </p:nvSpPr>
        <p:spPr>
          <a:xfrm>
            <a:off x="8249056" y="914603"/>
            <a:ext cx="667965" cy="726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SUPPLIER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DBF3FA7-7F66-402B-BBFF-EC4E1B177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5242" y="3949430"/>
            <a:ext cx="1321470" cy="63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0549815"/>
      </p:ext>
    </p:extLst>
  </p:cSld>
  <p:clrMapOvr>
    <a:masterClrMapping/>
  </p:clrMapOvr>
</p:sld>
</file>

<file path=ppt/theme/theme1.xml><?xml version="1.0" encoding="utf-8"?>
<a:theme xmlns:a="http://schemas.openxmlformats.org/drawingml/2006/main" name="2020 GM Template">
  <a:themeElements>
    <a:clrScheme name="GM 2021">
      <a:dk1>
        <a:srgbClr val="3D3935"/>
      </a:dk1>
      <a:lt1>
        <a:srgbClr val="FAFBFA"/>
      </a:lt1>
      <a:dk2>
        <a:srgbClr val="0072CE"/>
      </a:dk2>
      <a:lt2>
        <a:srgbClr val="05C3DD"/>
      </a:lt2>
      <a:accent1>
        <a:srgbClr val="0072CE"/>
      </a:accent1>
      <a:accent2>
        <a:srgbClr val="05C3DD"/>
      </a:accent2>
      <a:accent3>
        <a:srgbClr val="D9D9D6"/>
      </a:accent3>
      <a:accent4>
        <a:srgbClr val="C3D7EE"/>
      </a:accent4>
      <a:accent5>
        <a:srgbClr val="F0B323"/>
      </a:accent5>
      <a:accent6>
        <a:srgbClr val="6CC24A"/>
      </a:accent6>
      <a:hlink>
        <a:srgbClr val="E35205"/>
      </a:hlink>
      <a:folHlink>
        <a:srgbClr val="D9D8D6"/>
      </a:folHlink>
    </a:clrScheme>
    <a:fontScheme name="GM 2021">
      <a:majorFont>
        <a:latin typeface="Overpass ExtraBold"/>
        <a:ea typeface=""/>
        <a:cs typeface=""/>
      </a:majorFont>
      <a:minorFont>
        <a:latin typeface="Overpas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 GM Corp Template v04  -  Read-Only" id="{E48D6C07-4DF4-464F-BEB3-7AB77843A9F0}" vid="{BC874740-463B-44D4-BC32-3CF34ACEF800}"/>
    </a:ext>
  </a:extLst>
</a:theme>
</file>

<file path=ppt/theme/theme2.xml><?xml version="1.0" encoding="utf-8"?>
<a:theme xmlns:a="http://schemas.openxmlformats.org/drawingml/2006/main" name="2020 GM Template for Tablets">
  <a:themeElements>
    <a:clrScheme name="GM 2021">
      <a:dk1>
        <a:srgbClr val="3D3935"/>
      </a:dk1>
      <a:lt1>
        <a:srgbClr val="FAFBFA"/>
      </a:lt1>
      <a:dk2>
        <a:srgbClr val="0072CE"/>
      </a:dk2>
      <a:lt2>
        <a:srgbClr val="05C3DD"/>
      </a:lt2>
      <a:accent1>
        <a:srgbClr val="0072CE"/>
      </a:accent1>
      <a:accent2>
        <a:srgbClr val="05C3DD"/>
      </a:accent2>
      <a:accent3>
        <a:srgbClr val="D9D9D6"/>
      </a:accent3>
      <a:accent4>
        <a:srgbClr val="C3D7EE"/>
      </a:accent4>
      <a:accent5>
        <a:srgbClr val="F0B323"/>
      </a:accent5>
      <a:accent6>
        <a:srgbClr val="6CC24A"/>
      </a:accent6>
      <a:hlink>
        <a:srgbClr val="E35205"/>
      </a:hlink>
      <a:folHlink>
        <a:srgbClr val="D9D8D6"/>
      </a:folHlink>
    </a:clrScheme>
    <a:fontScheme name="GM 2021">
      <a:majorFont>
        <a:latin typeface="Overpass ExtraBold"/>
        <a:ea typeface=""/>
        <a:cs typeface=""/>
      </a:majorFont>
      <a:minorFont>
        <a:latin typeface="Overpass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21 GM Corp Template v04  -  Read-Only" id="{E48D6C07-4DF4-464F-BEB3-7AB77843A9F0}" vid="{34802BFB-5E8A-4D9D-BF62-65601507A98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3F980FC024A0647932826761CDB7D78" ma:contentTypeVersion="8" ma:contentTypeDescription="Create a new document." ma:contentTypeScope="" ma:versionID="b3968f5d408a37b36946dbbf9d5ce868">
  <xsd:schema xmlns:xsd="http://www.w3.org/2001/XMLSchema" xmlns:xs="http://www.w3.org/2001/XMLSchema" xmlns:p="http://schemas.microsoft.com/office/2006/metadata/properties" xmlns:ns2="ba2e0e6b-a0b2-4359-83a6-e2e9563d9bea" xmlns:ns3="c8640cd9-d068-402e-a716-f6d9c66e01dd" targetNamespace="http://schemas.microsoft.com/office/2006/metadata/properties" ma:root="true" ma:fieldsID="470c0bba576db92e2a52978b6de1f768" ns2:_="" ns3:_="">
    <xsd:import namespace="ba2e0e6b-a0b2-4359-83a6-e2e9563d9bea"/>
    <xsd:import namespace="c8640cd9-d068-402e-a716-f6d9c66e0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2e0e6b-a0b2-4359-83a6-e2e9563d9b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8640cd9-d068-402e-a716-f6d9c66e01d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917293E-5C46-4491-95D6-31961DC0285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B4DE8C-A146-47B4-AEE6-6A0BE1E49675}">
  <ds:schemaRefs>
    <ds:schemaRef ds:uri="f40b437c-9b79-44f0-8840-5bcf78bf630b"/>
    <ds:schemaRef ds:uri="http://purl.org/dc/elements/1.1/"/>
    <ds:schemaRef ds:uri="999c08ed-f514-459e-b1df-f7d6ecaf8ae6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2054AC8-97B4-4B60-8538-EC5421A704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2e0e6b-a0b2-4359-83a6-e2e9563d9bea"/>
    <ds:schemaRef ds:uri="c8640cd9-d068-402e-a716-f6d9c66e01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2021 GM Corp Template v04 3.10.21</Template>
  <TotalTime>12925</TotalTime>
  <Words>4435</Words>
  <Application>Microsoft Office PowerPoint</Application>
  <PresentationFormat>On-screen Show (16:9)</PresentationFormat>
  <Paragraphs>536</Paragraphs>
  <Slides>27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6" baseType="lpstr">
      <vt:lpstr>Arial</vt:lpstr>
      <vt:lpstr>Calibri</vt:lpstr>
      <vt:lpstr>GM Global Sans Plain</vt:lpstr>
      <vt:lpstr>Overpass</vt:lpstr>
      <vt:lpstr>Overpass ExtraBold</vt:lpstr>
      <vt:lpstr>Wingdings</vt:lpstr>
      <vt:lpstr>2020 GM Template</vt:lpstr>
      <vt:lpstr>2020 GM Template for Tablets</vt:lpstr>
      <vt:lpstr>Worksheet</vt:lpstr>
      <vt:lpstr>“SUPPLIER NAME” TECHNICAL REVIEW FOR GENERAL MOTORS</vt:lpstr>
      <vt:lpstr>PowerPoint Presentation</vt:lpstr>
      <vt:lpstr>AGENDA</vt:lpstr>
      <vt:lpstr>COMPANY OVERVIEW</vt:lpstr>
      <vt:lpstr>PROGRAM &amp; PRODUCT OVERVIEW</vt:lpstr>
      <vt:lpstr>TIMING &amp; EXECUTION OVERVIEW</vt:lpstr>
      <vt:lpstr>DIE PROCESSING</vt:lpstr>
      <vt:lpstr>ASSEMBLY PROCESSING</vt:lpstr>
      <vt:lpstr>WELDING PLAN</vt:lpstr>
      <vt:lpstr>DIMENSIONAL PLAN</vt:lpstr>
      <vt:lpstr>DFMEA, PFMEA AND VALIDATION</vt:lpstr>
      <vt:lpstr>CAPACITY, OPERATING PLAN  &amp; RESOURCE ALLOCATION</vt:lpstr>
      <vt:lpstr>QUALITY OVERVIEW &amp; SCORECARDS</vt:lpstr>
      <vt:lpstr>COMMERCIAL OVERVIEW</vt:lpstr>
      <vt:lpstr>M7 REVIEW</vt:lpstr>
      <vt:lpstr>Special Case/Important Items</vt:lpstr>
      <vt:lpstr>IMPORTANT TECH REVIEW ITEMS</vt:lpstr>
      <vt:lpstr>Commodity Specific Slides (Only Use for Parts/Material that apply to SOR)</vt:lpstr>
      <vt:lpstr>PULL AHEAD PRODUCTION TOOLS (PAPT)</vt:lpstr>
      <vt:lpstr>EXTRUSION PARTS</vt:lpstr>
      <vt:lpstr>PHS/UHSS PARTS</vt:lpstr>
      <vt:lpstr>GEN3 PARTS</vt:lpstr>
      <vt:lpstr>STRIKER ASSEMBLIES</vt:lpstr>
      <vt:lpstr>Questions?</vt:lpstr>
      <vt:lpstr>Thank You!</vt:lpstr>
      <vt:lpstr>Back-Up / Supporting Info</vt:lpstr>
      <vt:lpstr>ACCEPTABLE FORMATS FOR CAPACITY ANALYSIS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 GM INTERIM PPT Template</dc:title>
  <dc:subject/>
  <dc:creator>Pat Desmond</dc:creator>
  <cp:keywords/>
  <dc:description/>
  <cp:lastModifiedBy>Paula Suzuki</cp:lastModifiedBy>
  <cp:revision>71</cp:revision>
  <cp:lastPrinted>2021-11-02T00:54:58Z</cp:lastPrinted>
  <dcterms:created xsi:type="dcterms:W3CDTF">2021-03-11T15:04:49Z</dcterms:created>
  <dcterms:modified xsi:type="dcterms:W3CDTF">2023-10-30T15:48:29Z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0x01010063F980FC024A0647932826761CDB7D78</vt:lpwstr>
  </property>
  <property fmtid="{D5CDD505-2E9C-101B-9397-08002B2CF9AE}" pid="3" name="WorkflowChangePath">
    <vt:lpwstr>cedf9686-ce5a-426d-a2df-0ad0c8677c0d,2;</vt:lpwstr>
  </property>
</Properties>
</file>